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351" r:id="rId3"/>
    <p:sldId id="3469" r:id="rId4"/>
    <p:sldId id="3470" r:id="rId5"/>
    <p:sldId id="2207" r:id="rId6"/>
    <p:sldId id="2939" r:id="rId7"/>
    <p:sldId id="2389" r:id="rId8"/>
    <p:sldId id="2215" r:id="rId9"/>
    <p:sldId id="2460" r:id="rId10"/>
    <p:sldId id="2461" r:id="rId11"/>
    <p:sldId id="3845" r:id="rId12"/>
    <p:sldId id="3846" r:id="rId13"/>
    <p:sldId id="2474" r:id="rId14"/>
    <p:sldId id="3428" r:id="rId15"/>
    <p:sldId id="3429" r:id="rId16"/>
    <p:sldId id="3430" r:id="rId17"/>
    <p:sldId id="3450" r:id="rId18"/>
    <p:sldId id="3431" r:id="rId19"/>
    <p:sldId id="3462" r:id="rId20"/>
    <p:sldId id="3435" r:id="rId21"/>
    <p:sldId id="2462" r:id="rId22"/>
    <p:sldId id="2463" r:id="rId23"/>
    <p:sldId id="2464" r:id="rId24"/>
    <p:sldId id="2465" r:id="rId25"/>
    <p:sldId id="2466" r:id="rId26"/>
    <p:sldId id="3463" r:id="rId27"/>
    <p:sldId id="2407" r:id="rId28"/>
    <p:sldId id="2410" r:id="rId29"/>
    <p:sldId id="2416" r:id="rId30"/>
    <p:sldId id="3464" r:id="rId31"/>
    <p:sldId id="2390" r:id="rId32"/>
    <p:sldId id="2392" r:id="rId33"/>
    <p:sldId id="2393" r:id="rId34"/>
    <p:sldId id="2395" r:id="rId35"/>
    <p:sldId id="2396" r:id="rId36"/>
    <p:sldId id="2403" r:id="rId37"/>
    <p:sldId id="2404" r:id="rId38"/>
    <p:sldId id="2323" r:id="rId39"/>
    <p:sldId id="3465" r:id="rId40"/>
    <p:sldId id="3471" r:id="rId41"/>
    <p:sldId id="3468" r:id="rId42"/>
    <p:sldId id="2470" r:id="rId43"/>
    <p:sldId id="239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B9BD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7195" autoAdjust="0"/>
  </p:normalViewPr>
  <p:slideViewPr>
    <p:cSldViewPr snapToGrid="0">
      <p:cViewPr varScale="1">
        <p:scale>
          <a:sx n="111" d="100"/>
          <a:sy n="111" d="100"/>
        </p:scale>
        <p:origin x="1192" y="200"/>
      </p:cViewPr>
      <p:guideLst/>
    </p:cSldViewPr>
  </p:slideViewPr>
  <p:outlineViewPr>
    <p:cViewPr>
      <p:scale>
        <a:sx n="33" d="100"/>
        <a:sy n="33" d="100"/>
      </p:scale>
      <p:origin x="0" y="-374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5CA43-A14B-4CB9-9A9C-2752929903BF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5E937-9258-4637-ACDE-994D4F1D1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61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1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From this we will start to work on the baseline MV accelerator.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21-1826-4374-A368-B2C406B0BFD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4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4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B5E937-9258-4637-ACDE-994D4F1D1A0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75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163A54D-41E7-4AEA-890D-8537ED4A3D42}" type="datetimeFigureOut">
              <a:rPr lang="ko-KR" altLang="en-US" smtClean="0"/>
              <a:pPr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143334-4AB7-49CA-B52F-E6E20F79A6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72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38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342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28601"/>
            <a:ext cx="11072284" cy="114141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© David Kirk/NVIDIA and Wen-mei W. Hwu, 2007-2011 ECE408/CS483, University of Illinois, Urbana-Champaign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7FBC321-1E5B-4069-ACF7-696879011BFE}" type="slidenum">
              <a:rPr lang="en-US" altLang="ko-KR" smtClean="0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09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399451"/>
            <a:ext cx="9144000" cy="1768619"/>
          </a:xfrm>
        </p:spPr>
        <p:txBody>
          <a:bodyPr anchor="ctr">
            <a:normAutofit/>
          </a:bodyPr>
          <a:lstStyle>
            <a:lvl1pPr algn="ctr">
              <a:defRPr sz="4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324944"/>
            <a:ext cx="9144000" cy="4619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47751" y="4942710"/>
            <a:ext cx="389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 Memory Architecture Lab.</a:t>
            </a:r>
            <a:endParaRPr lang="ko-KR" altLang="en-US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743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29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50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 있는 컨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8399" y="327600"/>
            <a:ext cx="7405200" cy="7668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7989" y="1357745"/>
            <a:ext cx="4321029" cy="443345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714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241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34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24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163A54D-41E7-4AEA-890D-8537ED4A3D42}" type="datetimeFigureOut">
              <a:rPr lang="ko-KR" altLang="en-US" smtClean="0"/>
              <a:pPr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E143334-4AB7-49CA-B52F-E6E20F79A69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33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11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35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694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19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0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2"/>
          <p:cNvSpPr>
            <a:spLocks noGrp="1"/>
          </p:cNvSpPr>
          <p:nvPr>
            <p:ph idx="1"/>
          </p:nvPr>
        </p:nvSpPr>
        <p:spPr>
          <a:xfrm>
            <a:off x="339436" y="1364307"/>
            <a:ext cx="11014364" cy="458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11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09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39436" y="328179"/>
            <a:ext cx="1147619" cy="826366"/>
          </a:xfrm>
          <a:ln w="31750" cap="sq" cmpd="dbl">
            <a:noFill/>
            <a:bevel/>
          </a:ln>
        </p:spPr>
        <p:txBody>
          <a:bodyPr/>
          <a:lstStyle>
            <a:lvl1pPr>
              <a:defRPr u="none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013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bg>
      <p:bgPr>
        <a:gradFill>
          <a:gsLst>
            <a:gs pos="77000">
              <a:srgbClr val="E2E8E1"/>
            </a:gs>
            <a:gs pos="51000">
              <a:srgbClr val="FFFFFF"/>
            </a:gs>
            <a:gs pos="0">
              <a:schemeClr val="accent1">
                <a:lumMod val="0"/>
                <a:lumOff val="100000"/>
              </a:schemeClr>
            </a:gs>
            <a:gs pos="100000">
              <a:srgbClr val="8FA0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82698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1850" y="1708515"/>
            <a:ext cx="10521950" cy="2853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ko-KR" altLang="en-US" dirty="0">
                <a:solidFill>
                  <a:srgbClr val="E7E6E6">
                    <a:lumMod val="25000"/>
                  </a:srgbClr>
                </a:solidFill>
              </a:rPr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253659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-65903" y="1154545"/>
            <a:ext cx="1552958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idx="1"/>
          </p:nvPr>
        </p:nvSpPr>
        <p:spPr>
          <a:xfrm>
            <a:off x="339436" y="1363806"/>
            <a:ext cx="11132128" cy="4584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buClr>
                <a:srgbClr val="826983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826983"/>
              </a:buClr>
              <a:buFont typeface="맑은 고딕" panose="020B0503020000020004" pitchFamily="50" charset="-127"/>
              <a:buChar char="-"/>
              <a:defRPr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226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코드있는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39436" y="1392382"/>
            <a:ext cx="4888346" cy="3811588"/>
          </a:xfrm>
        </p:spPr>
        <p:txBody>
          <a:bodyPr/>
          <a:lstStyle>
            <a:lvl1pPr marL="285750" indent="-285750">
              <a:buClr>
                <a:srgbClr val="826983"/>
              </a:buClr>
              <a:buFont typeface="Wingdings" panose="05000000000000000000" pitchFamily="2" charset="2"/>
              <a:buChar char="§"/>
              <a:defRPr sz="1600"/>
            </a:lvl1pPr>
            <a:lvl2pPr marL="742950" indent="-285750">
              <a:buClr>
                <a:srgbClr val="826983"/>
              </a:buClr>
              <a:buFont typeface="맑은 고딕" panose="020B0503020000020004" pitchFamily="50" charset="-127"/>
              <a:buChar char="-"/>
              <a:defRPr sz="1200"/>
            </a:lvl2pPr>
            <a:lvl3pPr marL="1085850" indent="-171450">
              <a:buFont typeface="맑은 고딕" panose="020B0503020000020004" pitchFamily="50" charset="-127"/>
              <a:buChar char="-"/>
              <a:defRPr sz="1200"/>
            </a:lvl3pPr>
            <a:lvl4pPr marL="1543050" indent="-171450">
              <a:buFont typeface="맑은 고딕" panose="020B0503020000020004" pitchFamily="50" charset="-127"/>
              <a:buChar char="-"/>
              <a:defRPr sz="1000"/>
            </a:lvl4pPr>
            <a:lvl5pPr marL="2000250" indent="-171450">
              <a:buFont typeface="맑은 고딕" panose="020B0503020000020004" pitchFamily="50" charset="-127"/>
              <a:buChar char="-"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98837" y="1389352"/>
            <a:ext cx="5837382" cy="3814618"/>
          </a:xfrm>
          <a:prstGeom prst="rect">
            <a:avLst/>
          </a:prstGeom>
          <a:noFill/>
          <a:ln w="12700">
            <a:solidFill>
              <a:srgbClr val="8FA0A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ko-KR" altLang="en-US" sz="2800" spc="-15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339437" y="328179"/>
            <a:ext cx="7404132" cy="7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srgbClr val="E7E6E6">
                    <a:lumMod val="25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E7E6E6">
                  <a:lumMod val="25000"/>
                </a:srgbClr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-65903" y="1154545"/>
            <a:ext cx="7883611" cy="0"/>
          </a:xfrm>
          <a:prstGeom prst="line">
            <a:avLst/>
          </a:prstGeom>
          <a:ln w="57150">
            <a:solidFill>
              <a:srgbClr val="8FA0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27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bg>
      <p:bgPr>
        <a:gradFill>
          <a:gsLst>
            <a:gs pos="84424">
              <a:srgbClr val="AFCEEB"/>
            </a:gs>
            <a:gs pos="56000">
              <a:schemeClr val="accent1">
                <a:lumMod val="0"/>
                <a:lumOff val="100000"/>
              </a:schemeClr>
            </a:gs>
            <a:gs pos="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 flipH="1">
            <a:off x="264358" y="902090"/>
            <a:ext cx="2208626" cy="10551"/>
          </a:xfrm>
          <a:prstGeom prst="line">
            <a:avLst/>
          </a:prstGeom>
          <a:ln w="38100" cmpd="dbl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38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480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76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260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1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31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1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2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3A54D-41E7-4AEA-890D-8537ED4A3D42}" type="datetimeFigureOut">
              <a:rPr lang="ko-KR" altLang="en-US" smtClean="0"/>
              <a:t>2020. 5. 21.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43334-4AB7-49CA-B52F-E6E20F79A6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98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38400" y="327600"/>
            <a:ext cx="7405200" cy="7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38400" y="1364400"/>
            <a:ext cx="11016000" cy="458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A23A8-828F-4344-BEBF-19FF83A5DA1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2020. 5. 21.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7FFCD-0BF5-4C3F-9821-DD9435042B3B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1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723" r:id="rId14"/>
    <p:sldLayoutId id="2147483724" r:id="rId15"/>
    <p:sldLayoutId id="2147483725" r:id="rId16"/>
    <p:sldLayoutId id="214748372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Clr>
          <a:srgbClr val="826983"/>
        </a:buClr>
        <a:buFont typeface="Wingdings" panose="05000000000000000000" pitchFamily="2" charset="2"/>
        <a:buChar char="§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26983"/>
        </a:buClr>
        <a:buFont typeface="맑은 고딕" panose="020B0503020000020004" pitchFamily="50" charset="-127"/>
        <a:buChar char="-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Clr>
          <a:srgbClr val="8FA0A7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83771" y="1562200"/>
            <a:ext cx="10624457" cy="20953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Low Precision Computation on Neural Networks</a:t>
            </a:r>
            <a:br>
              <a:rPr lang="en-US" altLang="ko-KR" dirty="0"/>
            </a:br>
            <a:r>
              <a:rPr lang="en-US" altLang="ko-KR" dirty="0"/>
              <a:t>(Week 11)</a:t>
            </a:r>
            <a:endParaRPr lang="ko-KR" altLang="en-US" sz="4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62137"/>
            <a:ext cx="9144000" cy="2502568"/>
          </a:xfrm>
        </p:spPr>
        <p:txBody>
          <a:bodyPr>
            <a:normAutofit/>
          </a:bodyPr>
          <a:lstStyle/>
          <a:p>
            <a:r>
              <a:rPr lang="en-US" altLang="ko-KR" dirty="0"/>
              <a:t>May 26, 2020</a:t>
            </a:r>
          </a:p>
          <a:p>
            <a:r>
              <a:rPr lang="en-US" altLang="ko-KR" dirty="0"/>
              <a:t>Sungjoo Yoo</a:t>
            </a:r>
          </a:p>
          <a:p>
            <a:endParaRPr lang="en-US" altLang="ko-KR" dirty="0"/>
          </a:p>
          <a:p>
            <a:r>
              <a:rPr lang="en-US" altLang="ko-KR" dirty="0"/>
              <a:t>Computing Memory Architecture Lab.</a:t>
            </a:r>
          </a:p>
          <a:p>
            <a:r>
              <a:rPr lang="en-US" altLang="ko-KR" dirty="0"/>
              <a:t>CSE, SNU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2980" y="6428657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t>http://cmalab.snu.ac.kr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69713" y="6335713"/>
            <a:ext cx="306387" cy="3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2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"/>
    </mc:Choice>
    <mc:Fallback xmlns="">
      <p:transition spd="slow" advTm="1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2BFD0-5489-564E-A103-D143E337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32 and 16 bit Floating Point Representations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017894-6C09-0E49-AAED-0AA86A947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FC747-E96C-0647-8E2C-022714A9E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" y="1690688"/>
            <a:ext cx="11543441" cy="47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3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E7465-7EE6-F440-8F05-41FE1EAB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Precision in Nvidia A100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4FA7F9-BFAB-0143-AF8E-056FC018F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6B481C-2ECF-BE4E-8BBD-E4C88DC6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47" y="2173951"/>
            <a:ext cx="8363272" cy="40030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DA6DFA-E91F-4544-9EC3-C98A5D77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1" y="2943688"/>
            <a:ext cx="3479348" cy="2463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93208-A8EB-7A46-8DDF-716ECDF0AB92}"/>
              </a:ext>
            </a:extLst>
          </p:cNvPr>
          <p:cNvSpPr txBox="1"/>
          <p:nvPr/>
        </p:nvSpPr>
        <p:spPr>
          <a:xfrm>
            <a:off x="1423757" y="6296"/>
            <a:ext cx="1076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[https://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www.nvidia.com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/content/dam/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en-zz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/Solutions/Data-Center/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nvidia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-ampere-architecture-</a:t>
            </a:r>
            <a:r>
              <a:rPr kumimoji="1"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whitepaper.pdf</a:t>
            </a:r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08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Low Precision: 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9870"/>
          </a:xfrm>
        </p:spPr>
        <p:txBody>
          <a:bodyPr>
            <a:normAutofit/>
          </a:bodyPr>
          <a:lstStyle/>
          <a:p>
            <a:r>
              <a:rPr lang="en-US" altLang="ko-KR" dirty="0"/>
              <a:t>Google’s int8 quantization</a:t>
            </a:r>
          </a:p>
          <a:p>
            <a:pPr lvl="1"/>
            <a:r>
              <a:rPr lang="en-US" altLang="ko-KR" dirty="0"/>
              <a:t>Quantization and Training of Neural Networks for Efficient Integer-Arithmetic-Only Inference, CVPR 2018</a:t>
            </a:r>
          </a:p>
          <a:p>
            <a:r>
              <a:rPr lang="en-US" altLang="ko-KR" dirty="0"/>
              <a:t>NVIDIA’s int8 quantization</a:t>
            </a:r>
          </a:p>
          <a:p>
            <a:pPr lvl="1"/>
            <a:r>
              <a:rPr lang="en-US" altLang="ko-KR" dirty="0"/>
              <a:t>8-bit Inference with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r>
              <a:rPr lang="en-US" altLang="ko-KR" dirty="0"/>
              <a:t>Logarithm-based quantization</a:t>
            </a:r>
          </a:p>
          <a:p>
            <a:pPr lvl="1"/>
            <a:r>
              <a:rPr lang="en-US" altLang="ko-KR" dirty="0"/>
              <a:t>Convolutional Neural Networks using Logarithmic Data Representation, CVPR 2017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Binary-weight neural network</a:t>
            </a:r>
          </a:p>
          <a:p>
            <a:pPr lvl="1"/>
            <a:r>
              <a:rPr lang="en-US" altLang="ko-KR" dirty="0"/>
              <a:t>XNOR-Net: ImageNet Classification Using Binary Convolutional Neural Networks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80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9B174-5F33-C44D-B686-76622CCB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Google’s Int8 Solution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43E6BE-A86D-4F4B-8D26-F353F5F8E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Goal: running int8 neural networks on CPUs supporting int8 SIMD instructions</a:t>
            </a:r>
          </a:p>
          <a:p>
            <a:r>
              <a:rPr kumimoji="1" lang="en-US" altLang="ko-KR" dirty="0"/>
              <a:t>Conversion, i.e., quantization from floating to 8-bit unsigned integer</a:t>
            </a:r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9E1DC-76E3-4640-A51D-870216F55A1C}"/>
              </a:ext>
            </a:extLst>
          </p:cNvPr>
          <p:cNvSpPr txBox="1"/>
          <p:nvPr/>
        </p:nvSpPr>
        <p:spPr>
          <a:xfrm>
            <a:off x="4975412" y="4127594"/>
            <a:ext cx="2515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 = round(r / S) + Z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 = S (q - Z)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DFC527BC-BB22-774E-B5CD-102A16C66E43}"/>
              </a:ext>
            </a:extLst>
          </p:cNvPr>
          <p:cNvCxnSpPr/>
          <p:nvPr/>
        </p:nvCxnSpPr>
        <p:spPr>
          <a:xfrm>
            <a:off x="1411941" y="6176963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753CBE-3ED8-5B40-8E83-4672CED64EE9}"/>
              </a:ext>
            </a:extLst>
          </p:cNvPr>
          <p:cNvSpPr txBox="1"/>
          <p:nvPr/>
        </p:nvSpPr>
        <p:spPr>
          <a:xfrm>
            <a:off x="1613647" y="624609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-3.14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FC1B7-BBE5-E441-8450-2980966C0E9D}"/>
              </a:ext>
            </a:extLst>
          </p:cNvPr>
          <p:cNvSpPr txBox="1"/>
          <p:nvPr/>
        </p:nvSpPr>
        <p:spPr>
          <a:xfrm>
            <a:off x="4154170" y="6246093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6.57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870AEA03-F858-F54B-891F-8B327E13AB94}"/>
              </a:ext>
            </a:extLst>
          </p:cNvPr>
          <p:cNvSpPr/>
          <p:nvPr/>
        </p:nvSpPr>
        <p:spPr>
          <a:xfrm>
            <a:off x="1411941" y="4721496"/>
            <a:ext cx="3106271" cy="1455468"/>
          </a:xfrm>
          <a:custGeom>
            <a:avLst/>
            <a:gdLst>
              <a:gd name="connsiteX0" fmla="*/ 0 w 3106271"/>
              <a:gd name="connsiteY0" fmla="*/ 1435828 h 1455468"/>
              <a:gd name="connsiteX1" fmla="*/ 981636 w 3106271"/>
              <a:gd name="connsiteY1" fmla="*/ 1314804 h 1455468"/>
              <a:gd name="connsiteX2" fmla="*/ 1425389 w 3106271"/>
              <a:gd name="connsiteY2" fmla="*/ 386957 h 1455468"/>
              <a:gd name="connsiteX3" fmla="*/ 1801906 w 3106271"/>
              <a:gd name="connsiteY3" fmla="*/ 23887 h 1455468"/>
              <a:gd name="connsiteX4" fmla="*/ 2164977 w 3106271"/>
              <a:gd name="connsiteY4" fmla="*/ 1005522 h 1455468"/>
              <a:gd name="connsiteX5" fmla="*/ 2675965 w 3106271"/>
              <a:gd name="connsiteY5" fmla="*/ 1368593 h 1455468"/>
              <a:gd name="connsiteX6" fmla="*/ 3106271 w 3106271"/>
              <a:gd name="connsiteY6" fmla="*/ 1422381 h 1455468"/>
              <a:gd name="connsiteX7" fmla="*/ 3106271 w 3106271"/>
              <a:gd name="connsiteY7" fmla="*/ 1422381 h 145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6271" h="1455468">
                <a:moveTo>
                  <a:pt x="0" y="1435828"/>
                </a:moveTo>
                <a:cubicBezTo>
                  <a:pt x="372035" y="1462722"/>
                  <a:pt x="744071" y="1489616"/>
                  <a:pt x="981636" y="1314804"/>
                </a:cubicBezTo>
                <a:cubicBezTo>
                  <a:pt x="1219201" y="1139992"/>
                  <a:pt x="1288677" y="602110"/>
                  <a:pt x="1425389" y="386957"/>
                </a:cubicBezTo>
                <a:cubicBezTo>
                  <a:pt x="1562101" y="171804"/>
                  <a:pt x="1678641" y="-79207"/>
                  <a:pt x="1801906" y="23887"/>
                </a:cubicBezTo>
                <a:cubicBezTo>
                  <a:pt x="1925171" y="126981"/>
                  <a:pt x="2019301" y="781404"/>
                  <a:pt x="2164977" y="1005522"/>
                </a:cubicBezTo>
                <a:cubicBezTo>
                  <a:pt x="2310653" y="1229640"/>
                  <a:pt x="2519083" y="1299117"/>
                  <a:pt x="2675965" y="1368593"/>
                </a:cubicBezTo>
                <a:cubicBezTo>
                  <a:pt x="2832847" y="1438069"/>
                  <a:pt x="3106271" y="1422381"/>
                  <a:pt x="3106271" y="1422381"/>
                </a:cubicBezTo>
                <a:lnTo>
                  <a:pt x="3106271" y="14223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7DEA8F9-8A75-E540-95AE-1D32168DFC25}"/>
              </a:ext>
            </a:extLst>
          </p:cNvPr>
          <p:cNvCxnSpPr/>
          <p:nvPr/>
        </p:nvCxnSpPr>
        <p:spPr>
          <a:xfrm>
            <a:off x="6741459" y="6141850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3AA9CD-E4D5-C14A-AFB9-6EFABBCA3300}"/>
              </a:ext>
            </a:extLst>
          </p:cNvPr>
          <p:cNvSpPr txBox="1"/>
          <p:nvPr/>
        </p:nvSpPr>
        <p:spPr>
          <a:xfrm>
            <a:off x="6943165" y="62460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495001-802E-C649-A342-3AF71ECBD11D}"/>
              </a:ext>
            </a:extLst>
          </p:cNvPr>
          <p:cNvSpPr txBox="1"/>
          <p:nvPr/>
        </p:nvSpPr>
        <p:spPr>
          <a:xfrm>
            <a:off x="9483688" y="6246093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852AEED3-1266-4B46-A4F2-8EAA3585F66E}"/>
              </a:ext>
            </a:extLst>
          </p:cNvPr>
          <p:cNvSpPr/>
          <p:nvPr/>
        </p:nvSpPr>
        <p:spPr>
          <a:xfrm>
            <a:off x="6702987" y="4686382"/>
            <a:ext cx="3106271" cy="1455468"/>
          </a:xfrm>
          <a:custGeom>
            <a:avLst/>
            <a:gdLst>
              <a:gd name="connsiteX0" fmla="*/ 0 w 3106271"/>
              <a:gd name="connsiteY0" fmla="*/ 1435828 h 1455468"/>
              <a:gd name="connsiteX1" fmla="*/ 981636 w 3106271"/>
              <a:gd name="connsiteY1" fmla="*/ 1314804 h 1455468"/>
              <a:gd name="connsiteX2" fmla="*/ 1425389 w 3106271"/>
              <a:gd name="connsiteY2" fmla="*/ 386957 h 1455468"/>
              <a:gd name="connsiteX3" fmla="*/ 1801906 w 3106271"/>
              <a:gd name="connsiteY3" fmla="*/ 23887 h 1455468"/>
              <a:gd name="connsiteX4" fmla="*/ 2164977 w 3106271"/>
              <a:gd name="connsiteY4" fmla="*/ 1005522 h 1455468"/>
              <a:gd name="connsiteX5" fmla="*/ 2675965 w 3106271"/>
              <a:gd name="connsiteY5" fmla="*/ 1368593 h 1455468"/>
              <a:gd name="connsiteX6" fmla="*/ 3106271 w 3106271"/>
              <a:gd name="connsiteY6" fmla="*/ 1422381 h 1455468"/>
              <a:gd name="connsiteX7" fmla="*/ 3106271 w 3106271"/>
              <a:gd name="connsiteY7" fmla="*/ 1422381 h 145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6271" h="1455468">
                <a:moveTo>
                  <a:pt x="0" y="1435828"/>
                </a:moveTo>
                <a:cubicBezTo>
                  <a:pt x="372035" y="1462722"/>
                  <a:pt x="744071" y="1489616"/>
                  <a:pt x="981636" y="1314804"/>
                </a:cubicBezTo>
                <a:cubicBezTo>
                  <a:pt x="1219201" y="1139992"/>
                  <a:pt x="1288677" y="602110"/>
                  <a:pt x="1425389" y="386957"/>
                </a:cubicBezTo>
                <a:cubicBezTo>
                  <a:pt x="1562101" y="171804"/>
                  <a:pt x="1678641" y="-79207"/>
                  <a:pt x="1801906" y="23887"/>
                </a:cubicBezTo>
                <a:cubicBezTo>
                  <a:pt x="1925171" y="126981"/>
                  <a:pt x="2019301" y="781404"/>
                  <a:pt x="2164977" y="1005522"/>
                </a:cubicBezTo>
                <a:cubicBezTo>
                  <a:pt x="2310653" y="1229640"/>
                  <a:pt x="2519083" y="1299117"/>
                  <a:pt x="2675965" y="1368593"/>
                </a:cubicBezTo>
                <a:cubicBezTo>
                  <a:pt x="2832847" y="1438069"/>
                  <a:pt x="3106271" y="1422381"/>
                  <a:pt x="3106271" y="1422381"/>
                </a:cubicBezTo>
                <a:lnTo>
                  <a:pt x="3106271" y="14223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08F02B-7318-E84B-845B-6DDD1312B3A3}"/>
              </a:ext>
            </a:extLst>
          </p:cNvPr>
          <p:cNvSpPr txBox="1"/>
          <p:nvPr/>
        </p:nvSpPr>
        <p:spPr>
          <a:xfrm>
            <a:off x="8256122" y="6246093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AB8FD-4EF0-7948-880A-2EB225B46208}"/>
              </a:ext>
            </a:extLst>
          </p:cNvPr>
          <p:cNvSpPr txBox="1"/>
          <p:nvPr/>
        </p:nvSpPr>
        <p:spPr>
          <a:xfrm>
            <a:off x="2377715" y="3780254"/>
            <a:ext cx="194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 value r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32-bit floating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820083-5466-D343-919B-CC8BE3A204C1}"/>
              </a:ext>
            </a:extLst>
          </p:cNvPr>
          <p:cNvSpPr txBox="1"/>
          <p:nvPr/>
        </p:nvSpPr>
        <p:spPr>
          <a:xfrm>
            <a:off x="7243909" y="3768061"/>
            <a:ext cx="48617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Quantized value q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8-bit unsigned integer with 256 levels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D260A74-2869-AA4A-ADC7-D367F6AF771A}"/>
              </a:ext>
            </a:extLst>
          </p:cNvPr>
          <p:cNvSpPr/>
          <p:nvPr/>
        </p:nvSpPr>
        <p:spPr>
          <a:xfrm>
            <a:off x="5363360" y="5169632"/>
            <a:ext cx="744071" cy="395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AD5078-2C10-F24F-AE9B-6E4607F9EAB5}"/>
              </a:ext>
            </a:extLst>
          </p:cNvPr>
          <p:cNvSpPr txBox="1"/>
          <p:nvPr/>
        </p:nvSpPr>
        <p:spPr>
          <a:xfrm>
            <a:off x="10677413" y="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[Jacob, 2018]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16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1C943-DE80-CA47-95DB-D1EB39D47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Quantization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C7D0D-73C1-1E4F-B442-79625993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Calculating scale (S) and zero (Z) for int8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92D050"/>
                </a:solidFill>
              </a:rPr>
              <a:t>Example: 10.5 </a:t>
            </a:r>
            <a:r>
              <a:rPr kumimoji="1" lang="en-US" altLang="ko-KR" dirty="0">
                <a:solidFill>
                  <a:srgbClr val="92D050"/>
                </a:solidFill>
                <a:sym typeface="Wingdings" pitchFamily="2" charset="2"/>
              </a:rPr>
              <a:t> round(10.5/0.38)+83=28+83=111</a:t>
            </a:r>
            <a:endParaRPr kumimoji="1" lang="en-US" altLang="ko-KR" dirty="0">
              <a:solidFill>
                <a:srgbClr val="92D05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9282C-A6F0-3B49-9F27-293B9DD07D3C}"/>
              </a:ext>
            </a:extLst>
          </p:cNvPr>
          <p:cNvSpPr txBox="1"/>
          <p:nvPr/>
        </p:nvSpPr>
        <p:spPr>
          <a:xfrm>
            <a:off x="4975412" y="4127594"/>
            <a:ext cx="25153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 = round(r / S) + Z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 = S (q - Z)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8580A50-DC7E-424D-8DBB-84D687DB16DF}"/>
              </a:ext>
            </a:extLst>
          </p:cNvPr>
          <p:cNvCxnSpPr/>
          <p:nvPr/>
        </p:nvCxnSpPr>
        <p:spPr>
          <a:xfrm>
            <a:off x="1411941" y="6176963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349391-0DED-0D40-BB93-4CE3182CB9BB}"/>
              </a:ext>
            </a:extLst>
          </p:cNvPr>
          <p:cNvSpPr txBox="1"/>
          <p:nvPr/>
        </p:nvSpPr>
        <p:spPr>
          <a:xfrm>
            <a:off x="1613647" y="6269039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-31.4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3BCBF-2A93-7D48-8A0E-27C09D20DF70}"/>
              </a:ext>
            </a:extLst>
          </p:cNvPr>
          <p:cNvSpPr txBox="1"/>
          <p:nvPr/>
        </p:nvSpPr>
        <p:spPr>
          <a:xfrm>
            <a:off x="4154170" y="626903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65.7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D8352E8-E645-3641-83BF-90CEE1A46227}"/>
              </a:ext>
            </a:extLst>
          </p:cNvPr>
          <p:cNvCxnSpPr/>
          <p:nvPr/>
        </p:nvCxnSpPr>
        <p:spPr>
          <a:xfrm>
            <a:off x="6741459" y="6141850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A94D52-170F-4C45-A703-CA91CD2583A1}"/>
              </a:ext>
            </a:extLst>
          </p:cNvPr>
          <p:cNvSpPr txBox="1"/>
          <p:nvPr/>
        </p:nvSpPr>
        <p:spPr>
          <a:xfrm>
            <a:off x="6943165" y="626903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E0F16-81AD-C042-A4B9-3BFF42ECF91A}"/>
              </a:ext>
            </a:extLst>
          </p:cNvPr>
          <p:cNvSpPr txBox="1"/>
          <p:nvPr/>
        </p:nvSpPr>
        <p:spPr>
          <a:xfrm>
            <a:off x="9298856" y="626903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255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87B24-3916-DE42-8259-59078A077C1F}"/>
              </a:ext>
            </a:extLst>
          </p:cNvPr>
          <p:cNvSpPr txBox="1"/>
          <p:nvPr/>
        </p:nvSpPr>
        <p:spPr>
          <a:xfrm>
            <a:off x="7935219" y="626903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83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8140B-B822-B242-AE26-F6B67AD6C743}"/>
              </a:ext>
            </a:extLst>
          </p:cNvPr>
          <p:cNvSpPr txBox="1"/>
          <p:nvPr/>
        </p:nvSpPr>
        <p:spPr>
          <a:xfrm>
            <a:off x="367120" y="4686382"/>
            <a:ext cx="194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 value r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32-bit floating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D001C-49EE-A049-9AD5-068DC0B6C5ED}"/>
              </a:ext>
            </a:extLst>
          </p:cNvPr>
          <p:cNvSpPr txBox="1"/>
          <p:nvPr/>
        </p:nvSpPr>
        <p:spPr>
          <a:xfrm>
            <a:off x="9468694" y="4733648"/>
            <a:ext cx="2432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Quantized value q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8-bit unsigned </a:t>
            </a:r>
            <a:r>
              <a:rPr kumimoji="1"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047575CF-F7C5-BA45-BDD8-7D6661925EA4}"/>
              </a:ext>
            </a:extLst>
          </p:cNvPr>
          <p:cNvSpPr/>
          <p:nvPr/>
        </p:nvSpPr>
        <p:spPr>
          <a:xfrm>
            <a:off x="5363360" y="5169632"/>
            <a:ext cx="744071" cy="395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1AB72-74FC-0346-9828-46ED7792BC86}"/>
              </a:ext>
            </a:extLst>
          </p:cNvPr>
          <p:cNvSpPr txBox="1"/>
          <p:nvPr/>
        </p:nvSpPr>
        <p:spPr>
          <a:xfrm>
            <a:off x="1465800" y="2270707"/>
            <a:ext cx="10475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-31.4 </a:t>
            </a:r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0	-31.4 = S*(0 – Z)	SZ=31.4		Z=round(31.4/0.38)=83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65.7  255	65.7 = S*(255 –Z)	65.7+31.4=255S	S=97.1/255=0.38 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05A9960-B20B-394D-A526-77FAE8487C3A}"/>
              </a:ext>
            </a:extLst>
          </p:cNvPr>
          <p:cNvSpPr/>
          <p:nvPr/>
        </p:nvSpPr>
        <p:spPr>
          <a:xfrm>
            <a:off x="2981558" y="6020825"/>
            <a:ext cx="273982" cy="266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C1D596E-51D6-4848-83EC-853669163A24}"/>
              </a:ext>
            </a:extLst>
          </p:cNvPr>
          <p:cNvSpPr/>
          <p:nvPr/>
        </p:nvSpPr>
        <p:spPr>
          <a:xfrm>
            <a:off x="8046053" y="6013949"/>
            <a:ext cx="273982" cy="266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D6695-BE71-1246-89BA-330F3BB81C8D}"/>
              </a:ext>
            </a:extLst>
          </p:cNvPr>
          <p:cNvSpPr txBox="1"/>
          <p:nvPr/>
        </p:nvSpPr>
        <p:spPr>
          <a:xfrm>
            <a:off x="2933596" y="626903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DB73B2-75DA-5845-8D6B-67B7FAD6443E}"/>
              </a:ext>
            </a:extLst>
          </p:cNvPr>
          <p:cNvSpPr/>
          <p:nvPr/>
        </p:nvSpPr>
        <p:spPr>
          <a:xfrm>
            <a:off x="3326258" y="6043280"/>
            <a:ext cx="273982" cy="2662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F71CF52-872E-3942-9FAA-10331917B2B2}"/>
              </a:ext>
            </a:extLst>
          </p:cNvPr>
          <p:cNvSpPr/>
          <p:nvPr/>
        </p:nvSpPr>
        <p:spPr>
          <a:xfrm>
            <a:off x="8400324" y="6008719"/>
            <a:ext cx="273982" cy="2662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8B971-B5F8-834E-A535-D5EEC113A4D2}"/>
              </a:ext>
            </a:extLst>
          </p:cNvPr>
          <p:cNvSpPr txBox="1"/>
          <p:nvPr/>
        </p:nvSpPr>
        <p:spPr>
          <a:xfrm>
            <a:off x="3236198" y="626903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10.5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9109B-8BF7-1C42-8F16-F5A1ABA84806}"/>
              </a:ext>
            </a:extLst>
          </p:cNvPr>
          <p:cNvSpPr txBox="1"/>
          <p:nvPr/>
        </p:nvSpPr>
        <p:spPr>
          <a:xfrm>
            <a:off x="8361940" y="626903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111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17FE4-0032-0C46-B331-8FA91654D41D}"/>
              </a:ext>
            </a:extLst>
          </p:cNvPr>
          <p:cNvSpPr txBox="1"/>
          <p:nvPr/>
        </p:nvSpPr>
        <p:spPr>
          <a:xfrm>
            <a:off x="10677413" y="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[Jacob, 2018]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D294ABB-8277-AE40-884D-7EF6767E9939}"/>
              </a:ext>
            </a:extLst>
          </p:cNvPr>
          <p:cNvCxnSpPr/>
          <p:nvPr/>
        </p:nvCxnSpPr>
        <p:spPr>
          <a:xfrm>
            <a:off x="8190681" y="5846323"/>
            <a:ext cx="38910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00D4971-836F-9E47-8053-F2BAA8BC750E}"/>
              </a:ext>
            </a:extLst>
          </p:cNvPr>
          <p:cNvSpPr txBox="1"/>
          <p:nvPr/>
        </p:nvSpPr>
        <p:spPr>
          <a:xfrm>
            <a:off x="8137409" y="53268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</a:t>
            </a:r>
            <a:endParaRPr kumimoji="1" lang="ko-KR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B9C3AA7A-B2A4-4246-BCB0-30ED55FEB14E}"/>
              </a:ext>
            </a:extLst>
          </p:cNvPr>
          <p:cNvSpPr/>
          <p:nvPr/>
        </p:nvSpPr>
        <p:spPr>
          <a:xfrm>
            <a:off x="2042809" y="4454460"/>
            <a:ext cx="2490280" cy="1722604"/>
          </a:xfrm>
          <a:custGeom>
            <a:avLst/>
            <a:gdLst>
              <a:gd name="connsiteX0" fmla="*/ 0 w 2490280"/>
              <a:gd name="connsiteY0" fmla="*/ 1712876 h 1722604"/>
              <a:gd name="connsiteX1" fmla="*/ 486382 w 2490280"/>
              <a:gd name="connsiteY1" fmla="*/ 1265404 h 1722604"/>
              <a:gd name="connsiteX2" fmla="*/ 1050587 w 2490280"/>
              <a:gd name="connsiteY2" fmla="*/ 808 h 1722604"/>
              <a:gd name="connsiteX3" fmla="*/ 1517514 w 2490280"/>
              <a:gd name="connsiteY3" fmla="*/ 1080578 h 1722604"/>
              <a:gd name="connsiteX4" fmla="*/ 2023353 w 2490280"/>
              <a:gd name="connsiteY4" fmla="*/ 1518323 h 1722604"/>
              <a:gd name="connsiteX5" fmla="*/ 2490280 w 2490280"/>
              <a:gd name="connsiteY5" fmla="*/ 1722604 h 17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280" h="1722604">
                <a:moveTo>
                  <a:pt x="0" y="1712876"/>
                </a:moveTo>
                <a:cubicBezTo>
                  <a:pt x="155642" y="1631812"/>
                  <a:pt x="311284" y="1550749"/>
                  <a:pt x="486382" y="1265404"/>
                </a:cubicBezTo>
                <a:cubicBezTo>
                  <a:pt x="661480" y="980059"/>
                  <a:pt x="878732" y="31612"/>
                  <a:pt x="1050587" y="808"/>
                </a:cubicBezTo>
                <a:cubicBezTo>
                  <a:pt x="1222442" y="-29996"/>
                  <a:pt x="1355386" y="827659"/>
                  <a:pt x="1517514" y="1080578"/>
                </a:cubicBezTo>
                <a:cubicBezTo>
                  <a:pt x="1679642" y="1333497"/>
                  <a:pt x="1861225" y="1411319"/>
                  <a:pt x="2023353" y="1518323"/>
                </a:cubicBezTo>
                <a:cubicBezTo>
                  <a:pt x="2185481" y="1625327"/>
                  <a:pt x="2405974" y="1688557"/>
                  <a:pt x="2490280" y="17226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자유형 30">
            <a:extLst>
              <a:ext uri="{FF2B5EF4-FFF2-40B4-BE49-F238E27FC236}">
                <a16:creationId xmlns:a16="http://schemas.microsoft.com/office/drawing/2014/main" id="{45030FE2-CA23-CF42-87B7-AA9B2DC41677}"/>
              </a:ext>
            </a:extLst>
          </p:cNvPr>
          <p:cNvSpPr/>
          <p:nvPr/>
        </p:nvSpPr>
        <p:spPr>
          <a:xfrm>
            <a:off x="7146790" y="4409029"/>
            <a:ext cx="2490280" cy="1722604"/>
          </a:xfrm>
          <a:custGeom>
            <a:avLst/>
            <a:gdLst>
              <a:gd name="connsiteX0" fmla="*/ 0 w 2490280"/>
              <a:gd name="connsiteY0" fmla="*/ 1712876 h 1722604"/>
              <a:gd name="connsiteX1" fmla="*/ 486382 w 2490280"/>
              <a:gd name="connsiteY1" fmla="*/ 1265404 h 1722604"/>
              <a:gd name="connsiteX2" fmla="*/ 1050587 w 2490280"/>
              <a:gd name="connsiteY2" fmla="*/ 808 h 1722604"/>
              <a:gd name="connsiteX3" fmla="*/ 1517514 w 2490280"/>
              <a:gd name="connsiteY3" fmla="*/ 1080578 h 1722604"/>
              <a:gd name="connsiteX4" fmla="*/ 2023353 w 2490280"/>
              <a:gd name="connsiteY4" fmla="*/ 1518323 h 1722604"/>
              <a:gd name="connsiteX5" fmla="*/ 2490280 w 2490280"/>
              <a:gd name="connsiteY5" fmla="*/ 1722604 h 17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280" h="1722604">
                <a:moveTo>
                  <a:pt x="0" y="1712876"/>
                </a:moveTo>
                <a:cubicBezTo>
                  <a:pt x="155642" y="1631812"/>
                  <a:pt x="311284" y="1550749"/>
                  <a:pt x="486382" y="1265404"/>
                </a:cubicBezTo>
                <a:cubicBezTo>
                  <a:pt x="661480" y="980059"/>
                  <a:pt x="878732" y="31612"/>
                  <a:pt x="1050587" y="808"/>
                </a:cubicBezTo>
                <a:cubicBezTo>
                  <a:pt x="1222442" y="-29996"/>
                  <a:pt x="1355386" y="827659"/>
                  <a:pt x="1517514" y="1080578"/>
                </a:cubicBezTo>
                <a:cubicBezTo>
                  <a:pt x="1679642" y="1333497"/>
                  <a:pt x="1861225" y="1411319"/>
                  <a:pt x="2023353" y="1518323"/>
                </a:cubicBezTo>
                <a:cubicBezTo>
                  <a:pt x="2185481" y="1625327"/>
                  <a:pt x="2405974" y="1688557"/>
                  <a:pt x="2490280" y="17226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0975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BBA68-14E8-FB47-83C5-3CB4F614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Integer Only Computation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D38DB3-0979-5241-B478-A5982B1F2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cs typeface="Calibri" panose="020F0502020204030204" pitchFamily="34" charset="0"/>
              </a:rPr>
              <a:t>Matrix multiplication,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kumimoji="1" lang="en-US" altLang="ko-KR" dirty="0">
                <a:cs typeface="Calibri" panose="020F0502020204030204" pitchFamily="34" charset="0"/>
              </a:rPr>
              <a:t>Weight matrix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ko-KR" dirty="0">
                <a:cs typeface="Calibri" panose="020F0502020204030204" pitchFamily="34" charset="0"/>
              </a:rPr>
              <a:t> and activation matrix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en-US" altLang="ko-KR" dirty="0">
              <a:cs typeface="Calibri" panose="020F0502020204030204" pitchFamily="34" charset="0"/>
            </a:endParaRPr>
          </a:p>
          <a:p>
            <a:pPr lvl="1"/>
            <a:endParaRPr kumimoji="1" lang="ko-KR" altLang="en-US" dirty="0">
              <a:cs typeface="Calibri" panose="020F0502020204030204" pitchFamily="34" charset="0"/>
            </a:endParaRP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D10A2B-513C-0546-82F4-BCDB299F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74" y="2935611"/>
            <a:ext cx="2895600" cy="431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F46DC8-08B8-6748-8841-0A07253DB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3518694"/>
            <a:ext cx="6172200" cy="965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34C036-A453-4043-94A2-894F4C8AD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0" y="4595063"/>
            <a:ext cx="5511800" cy="965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AA45D7-BCF4-D342-882E-E9DACA460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" y="5681707"/>
            <a:ext cx="1447800" cy="800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B7BD31-0CF9-0F44-BDCA-F2A52901F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1915733"/>
            <a:ext cx="4394200" cy="2260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582AE-F00C-7546-94B0-F875C2A3A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4386095"/>
            <a:ext cx="4254500" cy="990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DC3ADA-6071-484B-A440-3B1CF2734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5586457"/>
            <a:ext cx="1778000" cy="99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33D1A-6C73-604B-B478-5078CB3C12EA}"/>
              </a:ext>
            </a:extLst>
          </p:cNvPr>
          <p:cNvSpPr txBox="1"/>
          <p:nvPr/>
        </p:nvSpPr>
        <p:spPr>
          <a:xfrm>
            <a:off x="10677413" y="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[Jacob, 2018]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349CCC-9E02-C941-862D-F5B42D6C6116}"/>
              </a:ext>
            </a:extLst>
          </p:cNvPr>
          <p:cNvSpPr txBox="1"/>
          <p:nvPr/>
        </p:nvSpPr>
        <p:spPr>
          <a:xfrm>
            <a:off x="4596663" y="2945860"/>
            <a:ext cx="359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if Z</a:t>
            </a:r>
            <a:r>
              <a:rPr kumimoji="1" lang="en-US" altLang="ko-KR" sz="24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Z</a:t>
            </a:r>
            <a:r>
              <a:rPr kumimoji="1" lang="en-US" altLang="ko-KR" sz="24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zero?</a:t>
            </a:r>
            <a:endParaRPr kumimoji="1" lang="ko-KR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26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1C943-DE80-CA47-95DB-D1EB39D4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2698" cy="1325563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Quantization Example: Zero Matching Case as a Trade-off Between Computation Cost and Accuracy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C7D0D-73C1-1E4F-B442-79625993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Calculating scale (S) and zero (Z) for int8</a:t>
            </a:r>
          </a:p>
          <a:p>
            <a:endParaRPr kumimoji="1" lang="en-US" altLang="ko-KR" dirty="0"/>
          </a:p>
          <a:p>
            <a:r>
              <a:rPr kumimoji="1" lang="en-US" altLang="ko-KR" dirty="0">
                <a:solidFill>
                  <a:srgbClr val="92D050"/>
                </a:solidFill>
              </a:rPr>
              <a:t>Example: 10.5 </a:t>
            </a:r>
            <a:r>
              <a:rPr kumimoji="1" lang="en-US" altLang="ko-KR" dirty="0">
                <a:solidFill>
                  <a:srgbClr val="92D050"/>
                </a:solidFill>
                <a:sym typeface="Wingdings" pitchFamily="2" charset="2"/>
              </a:rPr>
              <a:t> ceil(10.5 / 0.52)=21</a:t>
            </a:r>
          </a:p>
          <a:p>
            <a:r>
              <a:rPr kumimoji="1" lang="en-US" altLang="ko-KR" dirty="0">
                <a:solidFill>
                  <a:srgbClr val="92D050"/>
                </a:solidFill>
              </a:rPr>
              <a:t>Example: -31.4 </a:t>
            </a:r>
            <a:r>
              <a:rPr kumimoji="1" lang="en-US" altLang="ko-KR" dirty="0">
                <a:solidFill>
                  <a:srgbClr val="92D050"/>
                </a:solidFill>
                <a:sym typeface="Wingdings" pitchFamily="2" charset="2"/>
              </a:rPr>
              <a:t> -60</a:t>
            </a:r>
            <a:endParaRPr kumimoji="1" lang="en-US" altLang="ko-KR" dirty="0">
              <a:solidFill>
                <a:srgbClr val="92D050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B9282C-A6F0-3B49-9F27-293B9DD07D3C}"/>
              </a:ext>
            </a:extLst>
          </p:cNvPr>
          <p:cNvSpPr txBox="1"/>
          <p:nvPr/>
        </p:nvSpPr>
        <p:spPr>
          <a:xfrm>
            <a:off x="4975412" y="4127594"/>
            <a:ext cx="182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 = ceil(r / S)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 = </a:t>
            </a:r>
            <a:r>
              <a:rPr kumimoji="1"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58580A50-DC7E-424D-8DBB-84D687DB16DF}"/>
              </a:ext>
            </a:extLst>
          </p:cNvPr>
          <p:cNvCxnSpPr/>
          <p:nvPr/>
        </p:nvCxnSpPr>
        <p:spPr>
          <a:xfrm>
            <a:off x="1411941" y="6176963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349391-0DED-0D40-BB93-4CE3182CB9BB}"/>
              </a:ext>
            </a:extLst>
          </p:cNvPr>
          <p:cNvSpPr txBox="1"/>
          <p:nvPr/>
        </p:nvSpPr>
        <p:spPr>
          <a:xfrm>
            <a:off x="1613647" y="6269039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-31.4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3BCBF-2A93-7D48-8A0E-27C09D20DF70}"/>
              </a:ext>
            </a:extLst>
          </p:cNvPr>
          <p:cNvSpPr txBox="1"/>
          <p:nvPr/>
        </p:nvSpPr>
        <p:spPr>
          <a:xfrm>
            <a:off x="4154170" y="626903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65.7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D8352E8-E645-3641-83BF-90CEE1A46227}"/>
              </a:ext>
            </a:extLst>
          </p:cNvPr>
          <p:cNvCxnSpPr/>
          <p:nvPr/>
        </p:nvCxnSpPr>
        <p:spPr>
          <a:xfrm>
            <a:off x="6741459" y="6141850"/>
            <a:ext cx="35634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A94D52-170F-4C45-A703-CA91CD2583A1}"/>
              </a:ext>
            </a:extLst>
          </p:cNvPr>
          <p:cNvSpPr txBox="1"/>
          <p:nvPr/>
        </p:nvSpPr>
        <p:spPr>
          <a:xfrm>
            <a:off x="6943165" y="6269039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-127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E0F16-81AD-C042-A4B9-3BFF42ECF91A}"/>
              </a:ext>
            </a:extLst>
          </p:cNvPr>
          <p:cNvSpPr txBox="1"/>
          <p:nvPr/>
        </p:nvSpPr>
        <p:spPr>
          <a:xfrm>
            <a:off x="9483688" y="6269039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127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87B24-3916-DE42-8259-59078A077C1F}"/>
              </a:ext>
            </a:extLst>
          </p:cNvPr>
          <p:cNvSpPr txBox="1"/>
          <p:nvPr/>
        </p:nvSpPr>
        <p:spPr>
          <a:xfrm>
            <a:off x="8450803" y="626903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8140B-B822-B242-AE26-F6B67AD6C743}"/>
              </a:ext>
            </a:extLst>
          </p:cNvPr>
          <p:cNvSpPr txBox="1"/>
          <p:nvPr/>
        </p:nvSpPr>
        <p:spPr>
          <a:xfrm>
            <a:off x="367120" y="4686382"/>
            <a:ext cx="1945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Real value r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32-bit floating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D001C-49EE-A049-9AD5-068DC0B6C5ED}"/>
              </a:ext>
            </a:extLst>
          </p:cNvPr>
          <p:cNvSpPr txBox="1"/>
          <p:nvPr/>
        </p:nvSpPr>
        <p:spPr>
          <a:xfrm>
            <a:off x="9468694" y="4733648"/>
            <a:ext cx="2432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Quantized value q</a:t>
            </a:r>
          </a:p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8-bit unsigned </a:t>
            </a:r>
            <a:r>
              <a:rPr kumimoji="1" lang="en-US" altLang="ko-K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047575CF-F7C5-BA45-BDD8-7D6661925EA4}"/>
              </a:ext>
            </a:extLst>
          </p:cNvPr>
          <p:cNvSpPr/>
          <p:nvPr/>
        </p:nvSpPr>
        <p:spPr>
          <a:xfrm>
            <a:off x="5363360" y="5169632"/>
            <a:ext cx="744071" cy="395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1AB72-74FC-0346-9828-46ED7792BC86}"/>
              </a:ext>
            </a:extLst>
          </p:cNvPr>
          <p:cNvSpPr txBox="1"/>
          <p:nvPr/>
        </p:nvSpPr>
        <p:spPr>
          <a:xfrm>
            <a:off x="1465800" y="2270707"/>
            <a:ext cx="463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S = max (31.4/127, 65.7/127) = 0.52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05A9960-B20B-394D-A526-77FAE8487C3A}"/>
              </a:ext>
            </a:extLst>
          </p:cNvPr>
          <p:cNvSpPr/>
          <p:nvPr/>
        </p:nvSpPr>
        <p:spPr>
          <a:xfrm>
            <a:off x="2981558" y="6020825"/>
            <a:ext cx="273982" cy="266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C1D596E-51D6-4848-83EC-853669163A24}"/>
              </a:ext>
            </a:extLst>
          </p:cNvPr>
          <p:cNvSpPr/>
          <p:nvPr/>
        </p:nvSpPr>
        <p:spPr>
          <a:xfrm>
            <a:off x="8483813" y="6013949"/>
            <a:ext cx="273982" cy="2662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D6695-BE71-1246-89BA-330F3BB81C8D}"/>
              </a:ext>
            </a:extLst>
          </p:cNvPr>
          <p:cNvSpPr txBox="1"/>
          <p:nvPr/>
        </p:nvSpPr>
        <p:spPr>
          <a:xfrm>
            <a:off x="2933596" y="626903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9DB73B2-75DA-5845-8D6B-67B7FAD6443E}"/>
              </a:ext>
            </a:extLst>
          </p:cNvPr>
          <p:cNvSpPr/>
          <p:nvPr/>
        </p:nvSpPr>
        <p:spPr>
          <a:xfrm>
            <a:off x="3326258" y="6043280"/>
            <a:ext cx="273982" cy="2662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F71CF52-872E-3942-9FAA-10331917B2B2}"/>
              </a:ext>
            </a:extLst>
          </p:cNvPr>
          <p:cNvSpPr/>
          <p:nvPr/>
        </p:nvSpPr>
        <p:spPr>
          <a:xfrm>
            <a:off x="8838084" y="6008719"/>
            <a:ext cx="273982" cy="2662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98B971-B5F8-834E-A535-D5EEC113A4D2}"/>
              </a:ext>
            </a:extLst>
          </p:cNvPr>
          <p:cNvSpPr txBox="1"/>
          <p:nvPr/>
        </p:nvSpPr>
        <p:spPr>
          <a:xfrm>
            <a:off x="3236198" y="6269039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10.5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9109B-8BF7-1C42-8F16-F5A1ABA84806}"/>
              </a:ext>
            </a:extLst>
          </p:cNvPr>
          <p:cNvSpPr txBox="1"/>
          <p:nvPr/>
        </p:nvSpPr>
        <p:spPr>
          <a:xfrm>
            <a:off x="8741332" y="626903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A17FE4-0032-0C46-B331-8FA91654D41D}"/>
              </a:ext>
            </a:extLst>
          </p:cNvPr>
          <p:cNvSpPr txBox="1"/>
          <p:nvPr/>
        </p:nvSpPr>
        <p:spPr>
          <a:xfrm>
            <a:off x="10677413" y="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[Jacob, 2018]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AD5126-46AA-174A-BA6B-B87709CFF7D3}"/>
              </a:ext>
            </a:extLst>
          </p:cNvPr>
          <p:cNvCxnSpPr/>
          <p:nvPr/>
        </p:nvCxnSpPr>
        <p:spPr>
          <a:xfrm>
            <a:off x="8628441" y="5846323"/>
            <a:ext cx="38910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1545E02-60CF-8042-ACA9-C04DB32E5DB8}"/>
              </a:ext>
            </a:extLst>
          </p:cNvPr>
          <p:cNvSpPr txBox="1"/>
          <p:nvPr/>
        </p:nvSpPr>
        <p:spPr>
          <a:xfrm>
            <a:off x="8575169" y="53268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kumimoji="1" lang="ko-KR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자유형 27">
            <a:extLst>
              <a:ext uri="{FF2B5EF4-FFF2-40B4-BE49-F238E27FC236}">
                <a16:creationId xmlns:a16="http://schemas.microsoft.com/office/drawing/2014/main" id="{7AC4C5B9-B80D-1046-84BE-0FDACC5C8A98}"/>
              </a:ext>
            </a:extLst>
          </p:cNvPr>
          <p:cNvSpPr/>
          <p:nvPr/>
        </p:nvSpPr>
        <p:spPr>
          <a:xfrm>
            <a:off x="2048070" y="4441080"/>
            <a:ext cx="2490280" cy="1722604"/>
          </a:xfrm>
          <a:custGeom>
            <a:avLst/>
            <a:gdLst>
              <a:gd name="connsiteX0" fmla="*/ 0 w 2490280"/>
              <a:gd name="connsiteY0" fmla="*/ 1712876 h 1722604"/>
              <a:gd name="connsiteX1" fmla="*/ 486382 w 2490280"/>
              <a:gd name="connsiteY1" fmla="*/ 1265404 h 1722604"/>
              <a:gd name="connsiteX2" fmla="*/ 1050587 w 2490280"/>
              <a:gd name="connsiteY2" fmla="*/ 808 h 1722604"/>
              <a:gd name="connsiteX3" fmla="*/ 1517514 w 2490280"/>
              <a:gd name="connsiteY3" fmla="*/ 1080578 h 1722604"/>
              <a:gd name="connsiteX4" fmla="*/ 2023353 w 2490280"/>
              <a:gd name="connsiteY4" fmla="*/ 1518323 h 1722604"/>
              <a:gd name="connsiteX5" fmla="*/ 2490280 w 2490280"/>
              <a:gd name="connsiteY5" fmla="*/ 1722604 h 17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280" h="1722604">
                <a:moveTo>
                  <a:pt x="0" y="1712876"/>
                </a:moveTo>
                <a:cubicBezTo>
                  <a:pt x="155642" y="1631812"/>
                  <a:pt x="311284" y="1550749"/>
                  <a:pt x="486382" y="1265404"/>
                </a:cubicBezTo>
                <a:cubicBezTo>
                  <a:pt x="661480" y="980059"/>
                  <a:pt x="878732" y="31612"/>
                  <a:pt x="1050587" y="808"/>
                </a:cubicBezTo>
                <a:cubicBezTo>
                  <a:pt x="1222442" y="-29996"/>
                  <a:pt x="1355386" y="827659"/>
                  <a:pt x="1517514" y="1080578"/>
                </a:cubicBezTo>
                <a:cubicBezTo>
                  <a:pt x="1679642" y="1333497"/>
                  <a:pt x="1861225" y="1411319"/>
                  <a:pt x="2023353" y="1518323"/>
                </a:cubicBezTo>
                <a:cubicBezTo>
                  <a:pt x="2185481" y="1625327"/>
                  <a:pt x="2405974" y="1688557"/>
                  <a:pt x="2490280" y="17226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559EF073-0B92-674F-B75E-F76C904016FF}"/>
              </a:ext>
            </a:extLst>
          </p:cNvPr>
          <p:cNvSpPr/>
          <p:nvPr/>
        </p:nvSpPr>
        <p:spPr>
          <a:xfrm>
            <a:off x="7899612" y="4419245"/>
            <a:ext cx="1932023" cy="1722604"/>
          </a:xfrm>
          <a:custGeom>
            <a:avLst/>
            <a:gdLst>
              <a:gd name="connsiteX0" fmla="*/ 0 w 2490280"/>
              <a:gd name="connsiteY0" fmla="*/ 1712876 h 1722604"/>
              <a:gd name="connsiteX1" fmla="*/ 486382 w 2490280"/>
              <a:gd name="connsiteY1" fmla="*/ 1265404 h 1722604"/>
              <a:gd name="connsiteX2" fmla="*/ 1050587 w 2490280"/>
              <a:gd name="connsiteY2" fmla="*/ 808 h 1722604"/>
              <a:gd name="connsiteX3" fmla="*/ 1517514 w 2490280"/>
              <a:gd name="connsiteY3" fmla="*/ 1080578 h 1722604"/>
              <a:gd name="connsiteX4" fmla="*/ 2023353 w 2490280"/>
              <a:gd name="connsiteY4" fmla="*/ 1518323 h 1722604"/>
              <a:gd name="connsiteX5" fmla="*/ 2490280 w 2490280"/>
              <a:gd name="connsiteY5" fmla="*/ 1722604 h 17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90280" h="1722604">
                <a:moveTo>
                  <a:pt x="0" y="1712876"/>
                </a:moveTo>
                <a:cubicBezTo>
                  <a:pt x="155642" y="1631812"/>
                  <a:pt x="311284" y="1550749"/>
                  <a:pt x="486382" y="1265404"/>
                </a:cubicBezTo>
                <a:cubicBezTo>
                  <a:pt x="661480" y="980059"/>
                  <a:pt x="878732" y="31612"/>
                  <a:pt x="1050587" y="808"/>
                </a:cubicBezTo>
                <a:cubicBezTo>
                  <a:pt x="1222442" y="-29996"/>
                  <a:pt x="1355386" y="827659"/>
                  <a:pt x="1517514" y="1080578"/>
                </a:cubicBezTo>
                <a:cubicBezTo>
                  <a:pt x="1679642" y="1333497"/>
                  <a:pt x="1861225" y="1411319"/>
                  <a:pt x="2023353" y="1518323"/>
                </a:cubicBezTo>
                <a:cubicBezTo>
                  <a:pt x="2185481" y="1625327"/>
                  <a:pt x="2405974" y="1688557"/>
                  <a:pt x="2490280" y="17226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2853D1-FBCB-2B4C-9694-B0C67D7895EE}"/>
              </a:ext>
            </a:extLst>
          </p:cNvPr>
          <p:cNvSpPr txBox="1"/>
          <p:nvPr/>
        </p:nvSpPr>
        <p:spPr>
          <a:xfrm>
            <a:off x="7696063" y="6257389"/>
            <a:ext cx="590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Calibri" panose="020F0502020204030204" pitchFamily="34" charset="0"/>
                <a:cs typeface="Calibri" panose="020F0502020204030204" pitchFamily="34" charset="0"/>
              </a:rPr>
              <a:t>-60</a:t>
            </a:r>
            <a:endParaRPr kumimoji="1" lang="ko-KR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91FAB2E-CB48-5B49-83E6-C9F1948F8558}"/>
              </a:ext>
            </a:extLst>
          </p:cNvPr>
          <p:cNvCxnSpPr>
            <a:cxnSpLocks/>
          </p:cNvCxnSpPr>
          <p:nvPr/>
        </p:nvCxnSpPr>
        <p:spPr>
          <a:xfrm>
            <a:off x="7323495" y="5805981"/>
            <a:ext cx="57611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524AE9-0E94-FE4A-957E-74CD2BB4F38B}"/>
              </a:ext>
            </a:extLst>
          </p:cNvPr>
          <p:cNvSpPr txBox="1"/>
          <p:nvPr/>
        </p:nvSpPr>
        <p:spPr>
          <a:xfrm>
            <a:off x="7225770" y="4854454"/>
            <a:ext cx="1141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Unused</a:t>
            </a:r>
          </a:p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endParaRPr kumimoji="1" lang="ko-KR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B7CFB6-F8AE-7242-A140-C5B97B666226}"/>
              </a:ext>
            </a:extLst>
          </p:cNvPr>
          <p:cNvSpPr txBox="1"/>
          <p:nvPr/>
        </p:nvSpPr>
        <p:spPr>
          <a:xfrm>
            <a:off x="6530817" y="3306304"/>
            <a:ext cx="4669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Unused value range (&amp; larger scale)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kumimoji="1"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less precision</a:t>
            </a:r>
            <a:endParaRPr kumimoji="1" lang="en-US" altLang="ko-KR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72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47146-5EA7-BC40-9ACF-34214F0EA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Quantization Flow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3BFFF3-B22A-4A43-BF88-B381600A1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68318" cy="491135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Given a trained network, for each layer (separately)</a:t>
            </a:r>
          </a:p>
          <a:p>
            <a:r>
              <a:rPr kumimoji="1" lang="en-US" altLang="ko-KR" dirty="0"/>
              <a:t>Determine value ranges for weights and activations</a:t>
            </a:r>
          </a:p>
          <a:p>
            <a:pPr lvl="1"/>
            <a:r>
              <a:rPr kumimoji="1" lang="en-US" altLang="ko-KR" dirty="0"/>
              <a:t>Weight: [</a:t>
            </a:r>
            <a:r>
              <a:rPr kumimoji="1" lang="en-US" altLang="ko-KR" dirty="0" err="1"/>
              <a:t>min,max</a:t>
            </a:r>
            <a:r>
              <a:rPr kumimoji="1" lang="en-US" altLang="ko-KR" dirty="0"/>
              <a:t>]</a:t>
            </a:r>
          </a:p>
          <a:p>
            <a:pPr lvl="1"/>
            <a:r>
              <a:rPr kumimoji="1" lang="en-US" altLang="ko-KR" dirty="0"/>
              <a:t>Activation: exponential moving average (EMA) obtained in training</a:t>
            </a:r>
          </a:p>
          <a:p>
            <a:r>
              <a:rPr kumimoji="1" lang="en-US" altLang="ko-KR" dirty="0"/>
              <a:t>Re-train the network while applying quantization</a:t>
            </a:r>
          </a:p>
          <a:p>
            <a:pPr lvl="1"/>
            <a:r>
              <a:rPr kumimoji="1" lang="en-US" altLang="ko-KR" dirty="0"/>
              <a:t>Forward pass: insert </a:t>
            </a:r>
            <a:r>
              <a:rPr kumimoji="1" lang="en-US" altLang="ko-KR" i="1" dirty="0"/>
              <a:t>fake quantization </a:t>
            </a:r>
            <a:r>
              <a:rPr kumimoji="1" lang="en-US" altLang="ko-KR" dirty="0"/>
              <a:t>while performing floating point (</a:t>
            </a:r>
            <a:r>
              <a:rPr kumimoji="1" lang="en-US" altLang="ko-KR" dirty="0" err="1"/>
              <a:t>fp</a:t>
            </a:r>
            <a:r>
              <a:rPr kumimoji="1" lang="en-US" altLang="ko-KR" dirty="0"/>
              <a:t>) comp.</a:t>
            </a:r>
          </a:p>
          <a:p>
            <a:pPr lvl="2"/>
            <a:r>
              <a:rPr kumimoji="1" lang="en-US" altLang="ko-KR" dirty="0"/>
              <a:t>Fake quantization for weights: before each batch, quantize weights and use them in </a:t>
            </a:r>
            <a:r>
              <a:rPr kumimoji="1" lang="en-US" altLang="ko-KR" dirty="0" err="1"/>
              <a:t>fp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Fake quantization for activations: quantize layer output at each layer and use them in </a:t>
            </a:r>
            <a:r>
              <a:rPr kumimoji="1" lang="en-US" altLang="ko-KR" dirty="0" err="1"/>
              <a:t>fp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Backward pass: no change</a:t>
            </a:r>
          </a:p>
          <a:p>
            <a:r>
              <a:rPr kumimoji="1" lang="en-US" altLang="ko-KR" dirty="0"/>
              <a:t>Insert quantization into the network</a:t>
            </a:r>
          </a:p>
          <a:p>
            <a:pPr lvl="1"/>
            <a:r>
              <a:rPr kumimoji="1" lang="en-US" altLang="ko-KR" dirty="0"/>
              <a:t>Weight: constant integer values</a:t>
            </a:r>
          </a:p>
          <a:p>
            <a:pPr lvl="1"/>
            <a:r>
              <a:rPr kumimoji="1" lang="en-US" altLang="ko-KR" dirty="0"/>
              <a:t>Activation: quantization function,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en-US" altLang="ko-KR" dirty="0">
                <a:cs typeface="Calibri" panose="020F0502020204030204" pitchFamily="34" charset="0"/>
              </a:rPr>
              <a:t> = ceil(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dirty="0">
                <a:cs typeface="Calibri" panose="020F0502020204030204" pitchFamily="34" charset="0"/>
              </a:rPr>
              <a:t> / S) + Z</a:t>
            </a:r>
            <a:r>
              <a:rPr kumimoji="1" lang="en-US" altLang="ko-KR" dirty="0"/>
              <a:t> is inserted into the network to covert layer output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kumimoji="1" lang="en-US" altLang="ko-KR" dirty="0"/>
              <a:t> to integer </a:t>
            </a:r>
            <a:r>
              <a:rPr kumimoji="1"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1" lang="en-US" altLang="ko-KR" dirty="0"/>
              <a:t> during runtime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241F8-11E1-5A4A-AD68-6A5B5518FEE4}"/>
              </a:ext>
            </a:extLst>
          </p:cNvPr>
          <p:cNvSpPr txBox="1"/>
          <p:nvPr/>
        </p:nvSpPr>
        <p:spPr>
          <a:xfrm>
            <a:off x="10677413" y="0"/>
            <a:ext cx="142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[Jacob, 2018]</a:t>
            </a:r>
            <a:endParaRPr kumimoji="1"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52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Low Precision: 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9870"/>
          </a:xfrm>
        </p:spPr>
        <p:txBody>
          <a:bodyPr>
            <a:normAutofit/>
          </a:bodyPr>
          <a:lstStyle/>
          <a:p>
            <a:r>
              <a:rPr lang="en-US" altLang="ko-KR" dirty="0"/>
              <a:t>Google’s int8 quantization</a:t>
            </a:r>
          </a:p>
          <a:p>
            <a:pPr lvl="1"/>
            <a:r>
              <a:rPr lang="en-US" altLang="ko-KR" dirty="0"/>
              <a:t>Quantization and Training of Neural Networks for Efficient Integer-Arithmetic-Only Inference, CVPR 2018</a:t>
            </a:r>
          </a:p>
          <a:p>
            <a:r>
              <a:rPr lang="en-US" altLang="ko-KR" dirty="0"/>
              <a:t>NVIDIA’s int8 quantization</a:t>
            </a:r>
          </a:p>
          <a:p>
            <a:pPr lvl="1"/>
            <a:r>
              <a:rPr lang="en-US" altLang="ko-KR" dirty="0"/>
              <a:t>8-bit Inference with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r>
              <a:rPr lang="en-US" altLang="ko-KR" dirty="0"/>
              <a:t>Logarithm-based quantization</a:t>
            </a:r>
          </a:p>
          <a:p>
            <a:pPr lvl="1"/>
            <a:r>
              <a:rPr lang="en-US" altLang="ko-KR" dirty="0"/>
              <a:t>Convolutional Neural Networks using Logarithmic Data Representation, CVPR 2017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Binary-weight neural network</a:t>
            </a:r>
          </a:p>
          <a:p>
            <a:pPr lvl="1"/>
            <a:r>
              <a:rPr lang="en-US" altLang="ko-KR" dirty="0"/>
              <a:t>XNOR-Net: ImageNet Classification Using Binary Convolutional Neural Networks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953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89811"/>
            <a:ext cx="10553995" cy="59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40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6B6B6-FE6C-1F40-95CE-2F91C2B6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Weekly Schedule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DD35E-4AB2-FB45-B847-A16292DA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44814" cy="481647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W1 17 Application (deep learning on FPGA)/SW app (MNIST/CIFAR)</a:t>
            </a:r>
          </a:p>
          <a:p>
            <a:r>
              <a:rPr lang="en-US" altLang="ko-KR" sz="1600" dirty="0"/>
              <a:t>W2 25 Verilog 1 Basics/</a:t>
            </a:r>
            <a:r>
              <a:rPr lang="en-US" altLang="ko-KR" sz="1600" dirty="0" err="1"/>
              <a:t>Vivado</a:t>
            </a:r>
            <a:r>
              <a:rPr lang="en-US" altLang="ko-KR" sz="1600" dirty="0"/>
              <a:t> tutorial (verification level of HW design)   </a:t>
            </a:r>
          </a:p>
          <a:p>
            <a:r>
              <a:rPr lang="en-US" altLang="ko-KR" sz="1600" dirty="0"/>
              <a:t>W3 31 Verilog 2</a:t>
            </a:r>
            <a:r>
              <a:rPr lang="ko-KR" altLang="en-US" sz="1600" dirty="0"/>
              <a:t> </a:t>
            </a:r>
            <a:r>
              <a:rPr lang="en-US" altLang="ko-KR" sz="1600" dirty="0"/>
              <a:t>Combinational circuits (Video pre-view homework</a:t>
            </a:r>
            <a:r>
              <a:rPr lang="ko-KR" altLang="en-US" sz="1600" dirty="0"/>
              <a:t> </a:t>
            </a:r>
            <a:r>
              <a:rPr lang="en-US" altLang="ko-KR" sz="1600" dirty="0"/>
              <a:t>+ TA Q&amp;A)/Simple adder using </a:t>
            </a:r>
            <a:r>
              <a:rPr lang="en-US" altLang="ko-KR" sz="1600" dirty="0" err="1"/>
              <a:t>dsp</a:t>
            </a:r>
            <a:r>
              <a:rPr lang="en-US" altLang="ko-KR" sz="1600" dirty="0"/>
              <a:t> (V+V, Verilog intro)</a:t>
            </a:r>
          </a:p>
          <a:p>
            <a:r>
              <a:rPr lang="en-US" altLang="ko-KR" sz="1600" dirty="0"/>
              <a:t>W4 4/7 Verilog 3 Sequential circuits/V*V processing element (PE) design 1</a:t>
            </a:r>
          </a:p>
          <a:p>
            <a:r>
              <a:rPr lang="en-US" altLang="ko-KR" sz="1600" dirty="0"/>
              <a:t>W5 14 Verilog 4 Design example &amp; synthesizable code/V*V processing element (PE) design 2</a:t>
            </a:r>
          </a:p>
          <a:p>
            <a:r>
              <a:rPr lang="en-US" altLang="ko-KR" sz="1600" dirty="0"/>
              <a:t>W6 21 Convolution lowering and matrix multiplication accelerator/Convolution lowering (V0)</a:t>
            </a:r>
          </a:p>
          <a:p>
            <a:r>
              <a:rPr lang="en-US" altLang="ko-KR" sz="1600" dirty="0"/>
              <a:t>W7 28 Intro to Zynq &amp; MV accelerator design/Zynq FPGA &amp; synthesis,</a:t>
            </a:r>
            <a:r>
              <a:rPr lang="ko-KR" altLang="en-US" sz="1600" dirty="0"/>
              <a:t> </a:t>
            </a:r>
            <a:r>
              <a:rPr lang="en-US" altLang="ko-KR" sz="1600" dirty="0"/>
              <a:t>continue VV design &amp; start MV accelerator design</a:t>
            </a:r>
          </a:p>
          <a:p>
            <a:r>
              <a:rPr lang="en-US" altLang="ko-KR" sz="1600" dirty="0"/>
              <a:t>W8 5/5 (Children’s day) Optional lab session is provided in lecture and lab hour </a:t>
            </a:r>
          </a:p>
          <a:p>
            <a:r>
              <a:rPr lang="en-US" altLang="ko-KR" sz="1600" dirty="0"/>
              <a:t>W9 12 Main memory (physical &amp; virtual)/OS+FPGA (HOST~DEVICE) communication &amp; MV design 2</a:t>
            </a:r>
          </a:p>
          <a:p>
            <a:r>
              <a:rPr lang="en-US" altLang="ko-KR" sz="1600" dirty="0"/>
              <a:t>W10 19 Bus and DMA (Video pre-view</a:t>
            </a:r>
            <a:r>
              <a:rPr lang="ko-KR" altLang="en-US" sz="1600" dirty="0"/>
              <a:t> </a:t>
            </a:r>
            <a:r>
              <a:rPr lang="en-US" altLang="ko-KR" sz="1600" dirty="0"/>
              <a:t>+ TA Q&amp;A)/custom IP &amp; MV design 3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W11 26 Advanced deep learning #1 quantization for low precision computation/V0+DMA+8b </a:t>
            </a:r>
          </a:p>
          <a:p>
            <a:r>
              <a:rPr lang="en-US" altLang="ko-KR" sz="1600" dirty="0"/>
              <a:t>W12 6/2 Advanced deep learning #2 zero skipping/V0+DMA+8b+zero-skipping 1</a:t>
            </a:r>
          </a:p>
          <a:p>
            <a:r>
              <a:rPr lang="en-US" altLang="ko-KR" sz="1600" dirty="0">
                <a:solidFill>
                  <a:srgbClr val="FF0000"/>
                </a:solidFill>
              </a:rPr>
              <a:t>W13 9 </a:t>
            </a:r>
            <a:r>
              <a:rPr lang="en-US" altLang="ko-KR" sz="1600" b="1" dirty="0">
                <a:solidFill>
                  <a:srgbClr val="FF0000"/>
                </a:solidFill>
              </a:rPr>
              <a:t>Final exam</a:t>
            </a:r>
            <a:r>
              <a:rPr lang="en-US" altLang="ko-KR" sz="1600" dirty="0"/>
              <a:t>/V0+DMA+8b+zero-skipping 2</a:t>
            </a:r>
          </a:p>
          <a:p>
            <a:r>
              <a:rPr lang="en-US" altLang="ko-KR" sz="1600" dirty="0"/>
              <a:t>W14 16 Term project (V0+DMA+8b+zero) submission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205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4"/>
    </mc:Choice>
    <mc:Fallback xmlns="">
      <p:transition spd="slow" advTm="191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int8 in NVIDIA </a:t>
            </a:r>
            <a:r>
              <a:rPr lang="en-US" altLang="ko-KR" dirty="0" err="1"/>
              <a:t>TensorRT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Examples of the distributions of activation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33047" y="88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Migacz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2017]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9" y="2686300"/>
            <a:ext cx="11792702" cy="38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6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int8 in NVIDIA </a:t>
            </a:r>
            <a:r>
              <a:rPr lang="en-US" altLang="ko-KR" dirty="0" err="1"/>
              <a:t>TensorRT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Basic idea of determining the threshold</a:t>
            </a:r>
          </a:p>
          <a:p>
            <a:pPr lvl="1"/>
            <a:r>
              <a:rPr lang="en-US" altLang="ko-KR" dirty="0"/>
              <a:t>Minimize information loss in the distribution of quantized data</a:t>
            </a:r>
          </a:p>
          <a:p>
            <a:pPr lvl="1"/>
            <a:r>
              <a:rPr lang="en-US" altLang="ko-KR" dirty="0"/>
              <a:t>KL divergence is used as the metric of information loss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33047" y="88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Migacz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2017]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26" y="3111729"/>
            <a:ext cx="10095748" cy="35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8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Kullback-Leibler</a:t>
            </a:r>
            <a:r>
              <a:rPr kumimoji="1" lang="en-US" altLang="ko-KR" dirty="0"/>
              <a:t> (KL) Divergence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456274" cy="475592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 measure of how one probability distribution diverges from a second expected probability distribution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The amount of information lost when </a:t>
            </a:r>
            <a:r>
              <a:rPr lang="en-US" altLang="ko-KR" i="1" dirty="0">
                <a:solidFill>
                  <a:srgbClr val="FF0000"/>
                </a:solidFill>
              </a:rPr>
              <a:t>Q</a:t>
            </a:r>
            <a:r>
              <a:rPr lang="en-US" altLang="ko-KR" dirty="0">
                <a:solidFill>
                  <a:srgbClr val="FF0000"/>
                </a:solidFill>
              </a:rPr>
              <a:t> is used to approximate </a:t>
            </a:r>
            <a:r>
              <a:rPr lang="en-US" altLang="ko-KR" i="1" dirty="0">
                <a:solidFill>
                  <a:srgbClr val="FF0000"/>
                </a:solidFill>
              </a:rPr>
              <a:t>P</a:t>
            </a:r>
            <a:endParaRPr lang="en-US" altLang="ko-KR" dirty="0">
              <a:solidFill>
                <a:srgbClr val="FF0000"/>
              </a:solidFill>
            </a:endParaRP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The more similar distributions, the smaller KL divergence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474" y="2536428"/>
            <a:ext cx="5718843" cy="41583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" y="4001294"/>
            <a:ext cx="6515100" cy="1028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246" y="1565654"/>
            <a:ext cx="3937000" cy="88900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6360788" y="14095"/>
            <a:ext cx="583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[https://</a:t>
            </a:r>
            <a:r>
              <a:rPr kumimoji="1" lang="en-US" altLang="ko-KR" dirty="0" err="1">
                <a:latin typeface="Calibri" charset="0"/>
                <a:ea typeface="Calibri" charset="0"/>
                <a:cs typeface="Calibri" charset="0"/>
              </a:rPr>
              <a:t>en.wikipedia.org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/wiki/</a:t>
            </a:r>
            <a:r>
              <a:rPr kumimoji="1" lang="en-US" altLang="ko-KR" dirty="0" err="1">
                <a:latin typeface="Calibri" charset="0"/>
                <a:ea typeface="Calibri" charset="0"/>
                <a:cs typeface="Calibri" charset="0"/>
              </a:rPr>
              <a:t>Kullback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kumimoji="1" lang="en-US" altLang="ko-KR" dirty="0" err="1">
                <a:latin typeface="Calibri" charset="0"/>
                <a:ea typeface="Calibri" charset="0"/>
                <a:cs typeface="Calibri" charset="0"/>
              </a:rPr>
              <a:t>Leibler_divergence</a:t>
            </a:r>
            <a:r>
              <a:rPr kumimoji="1" lang="en-US" altLang="ko-KR" dirty="0">
                <a:latin typeface="Calibri" charset="0"/>
                <a:ea typeface="Calibri" charset="0"/>
                <a:cs typeface="Calibri" charset="0"/>
              </a:rPr>
              <a:t>]</a:t>
            </a:r>
            <a:endParaRPr kumimoji="1" lang="ko-KR" alt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3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int8 in NVIDIA </a:t>
            </a:r>
            <a:r>
              <a:rPr lang="en-US" altLang="ko-KR" dirty="0" err="1"/>
              <a:t>TensorRT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Quantization examples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33047" y="88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Migacz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2017]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41" y="2415690"/>
            <a:ext cx="5667192" cy="4190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866" y="2415690"/>
            <a:ext cx="5664593" cy="41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2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int8 in NVIDIA </a:t>
            </a:r>
            <a:r>
              <a:rPr lang="en-US" altLang="ko-KR" dirty="0" err="1"/>
              <a:t>TensorRT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33047" y="88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Migacz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2017]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86" y="1543631"/>
            <a:ext cx="10643937" cy="50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75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Low Precision: 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9870"/>
          </a:xfrm>
        </p:spPr>
        <p:txBody>
          <a:bodyPr>
            <a:normAutofit/>
          </a:bodyPr>
          <a:lstStyle/>
          <a:p>
            <a:r>
              <a:rPr lang="en-US" altLang="ko-KR" dirty="0"/>
              <a:t>Google’s int8 quantization</a:t>
            </a:r>
          </a:p>
          <a:p>
            <a:pPr lvl="1"/>
            <a:r>
              <a:rPr lang="en-US" altLang="ko-KR" dirty="0"/>
              <a:t>Quantization and Training of Neural Networks for Efficient Integer-Arithmetic-Only Inference, CVPR 2018</a:t>
            </a:r>
          </a:p>
          <a:p>
            <a:r>
              <a:rPr lang="en-US" altLang="ko-KR" dirty="0"/>
              <a:t>NVIDIA’s int8 quantization</a:t>
            </a:r>
          </a:p>
          <a:p>
            <a:pPr lvl="1"/>
            <a:r>
              <a:rPr lang="en-US" altLang="ko-KR" dirty="0"/>
              <a:t>8-bit Inference with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r>
              <a:rPr lang="en-US" altLang="ko-KR" dirty="0"/>
              <a:t>Logarithm-based quantization</a:t>
            </a:r>
          </a:p>
          <a:p>
            <a:pPr lvl="1"/>
            <a:r>
              <a:rPr lang="en-US" altLang="ko-KR" dirty="0"/>
              <a:t>Convolutional Neural Networks using Logarithmic Data Representation, CVPR 2017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Binary-weight neural network</a:t>
            </a:r>
          </a:p>
          <a:p>
            <a:pPr lvl="1"/>
            <a:r>
              <a:rPr lang="en-US" altLang="ko-KR" dirty="0"/>
              <a:t>XNOR-Net: ImageNet Classification Using Binary Convolutional Neural Networks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71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Logarithm-based Quantization (</a:t>
            </a:r>
            <a:r>
              <a:rPr lang="en-US" altLang="ko-KR" dirty="0" err="1"/>
              <a:t>LogQuant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80212" cy="4351338"/>
          </a:xfrm>
        </p:spPr>
        <p:txBody>
          <a:bodyPr/>
          <a:lstStyle/>
          <a:p>
            <a:r>
              <a:rPr lang="en-US" altLang="ko-KR" dirty="0"/>
              <a:t>Motivation</a:t>
            </a:r>
          </a:p>
          <a:p>
            <a:r>
              <a:rPr lang="en-US" altLang="ko-KR" dirty="0"/>
              <a:t>Less quantization errors for small values</a:t>
            </a:r>
          </a:p>
          <a:p>
            <a:r>
              <a:rPr lang="en-US" altLang="ko-KR" dirty="0"/>
              <a:t>No need of multiplication</a:t>
            </a:r>
          </a:p>
          <a:p>
            <a:pPr lvl="1"/>
            <a:r>
              <a:rPr lang="en-US" altLang="ko-KR" dirty="0"/>
              <a:t>b1101 x b0100 = shift(b1101, 2)</a:t>
            </a:r>
          </a:p>
          <a:p>
            <a:pPr lvl="1"/>
            <a:r>
              <a:rPr lang="en-US" altLang="ko-KR" dirty="0"/>
              <a:t>Multiplication becomes a shift operation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235" y="2055813"/>
            <a:ext cx="6166765" cy="42819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76951" y="0"/>
            <a:ext cx="181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[Miyashita, 2016]</a:t>
            </a:r>
            <a:endParaRPr lang="ko-KR" altLang="en-US" dirty="0">
              <a:latin typeface="Calibri" panose="020F050202020403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12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Logarithm-based Quantization (</a:t>
            </a:r>
            <a:r>
              <a:rPr lang="en-US" altLang="ko-KR" dirty="0" err="1"/>
              <a:t>LogQuant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68" y="4026630"/>
            <a:ext cx="4168223" cy="2131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04" y="1740373"/>
            <a:ext cx="8315325" cy="1962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23860" y="3811012"/>
            <a:ext cx="64331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</a:rPr>
              <a:t>5.5 * </a:t>
            </a:r>
            <a:r>
              <a:rPr lang="en-US" altLang="ko-KR" sz="2400" dirty="0">
                <a:solidFill>
                  <a:srgbClr val="0070C0"/>
                </a:solidFill>
                <a:latin typeface="Calibri" panose="020F0502020204030204" pitchFamily="34" charset="0"/>
              </a:rPr>
              <a:t>4.5</a:t>
            </a:r>
            <a:r>
              <a:rPr lang="en-US" altLang="ko-KR" sz="2400" dirty="0">
                <a:latin typeface="Calibri" panose="020F0502020204030204" pitchFamily="34" charset="0"/>
              </a:rPr>
              <a:t> = b101.1 * </a:t>
            </a:r>
            <a:r>
              <a:rPr lang="en-US" altLang="ko-KR" sz="2400" dirty="0">
                <a:solidFill>
                  <a:srgbClr val="0070C0"/>
                </a:solidFill>
                <a:latin typeface="Calibri" panose="020F0502020204030204" pitchFamily="34" charset="0"/>
              </a:rPr>
              <a:t>b100.1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          ~ b101.1 *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b100.0</a:t>
            </a:r>
            <a:r>
              <a:rPr lang="en-US" altLang="ko-KR" sz="2400" dirty="0">
                <a:latin typeface="Calibri" panose="020F0502020204030204" pitchFamily="34" charset="0"/>
              </a:rPr>
              <a:t> = </a:t>
            </a:r>
            <a:r>
              <a:rPr lang="en-US" altLang="ko-KR" sz="2400" dirty="0" err="1">
                <a:latin typeface="Calibri" panose="020F0502020204030204" pitchFamily="34" charset="0"/>
              </a:rPr>
              <a:t>Bitshift</a:t>
            </a:r>
            <a:r>
              <a:rPr lang="en-US" altLang="ko-KR" sz="2400" dirty="0">
                <a:latin typeface="Calibri" panose="020F0502020204030204" pitchFamily="34" charset="0"/>
              </a:rPr>
              <a:t>(b101.1,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</a:rPr>
              <a:t>)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                                              = b10110 (22 in decimal)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			      = b10000 (leftmost ‘1’)</a:t>
            </a:r>
          </a:p>
          <a:p>
            <a:endParaRPr lang="en-US" altLang="ko-KR" sz="2400" dirty="0">
              <a:latin typeface="Calibri" panose="020F0502020204030204" pitchFamily="34" charset="0"/>
            </a:endParaRPr>
          </a:p>
          <a:p>
            <a:r>
              <a:rPr lang="en-US" altLang="ko-KR" sz="2400" dirty="0">
                <a:latin typeface="Calibri" panose="020F0502020204030204" pitchFamily="34" charset="0"/>
              </a:rPr>
              <a:t>24.75 ~ 5.5*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r>
              <a:rPr lang="en-US" altLang="ko-KR" sz="2400" dirty="0">
                <a:latin typeface="Calibri" panose="020F0502020204030204" pitchFamily="34" charset="0"/>
              </a:rPr>
              <a:t>=22 (error = 2.75)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After activation quantization (truncation case)</a:t>
            </a:r>
          </a:p>
          <a:p>
            <a:r>
              <a:rPr lang="en-US" altLang="ko-KR" sz="2400" dirty="0">
                <a:latin typeface="Calibri" panose="020F0502020204030204" pitchFamily="34" charset="0"/>
              </a:rPr>
              <a:t>22 </a:t>
            </a:r>
            <a:r>
              <a:rPr lang="en-US" altLang="ko-KR" sz="2400" dirty="0">
                <a:latin typeface="Calibri" panose="020F0502020204030204" pitchFamily="34" charset="0"/>
                <a:sym typeface="Wingdings" panose="05000000000000000000" pitchFamily="2" charset="2"/>
              </a:rPr>
              <a:t> 16 (b10000)</a:t>
            </a:r>
            <a:endParaRPr lang="ko-KR" alt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15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LogQuant</a:t>
            </a:r>
            <a:r>
              <a:rPr lang="en-US" altLang="ko-KR" dirty="0"/>
              <a:t> for Weight (5b) and Activation (4b)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09376" cy="4351338"/>
          </a:xfrm>
        </p:spPr>
        <p:txBody>
          <a:bodyPr/>
          <a:lstStyle/>
          <a:p>
            <a:r>
              <a:rPr lang="en-US" altLang="ko-KR" dirty="0"/>
              <a:t>Activations are in 4b log</a:t>
            </a:r>
          </a:p>
          <a:p>
            <a:r>
              <a:rPr lang="en-US" altLang="ko-KR" dirty="0" err="1"/>
              <a:t>LogQuant</a:t>
            </a:r>
            <a:r>
              <a:rPr lang="en-US" altLang="ko-KR" dirty="0"/>
              <a:t> applied to weights of convolutional layers</a:t>
            </a:r>
          </a:p>
          <a:p>
            <a:r>
              <a:rPr lang="en-US" altLang="ko-KR" dirty="0"/>
              <a:t>1.7% (</a:t>
            </a:r>
            <a:r>
              <a:rPr lang="en-US" altLang="ko-KR" dirty="0" err="1"/>
              <a:t>AlexNet</a:t>
            </a:r>
            <a:r>
              <a:rPr lang="en-US" altLang="ko-KR" dirty="0"/>
              <a:t>) and 0.5% (VGG) loss</a:t>
            </a:r>
          </a:p>
          <a:p>
            <a:pPr lvl="1"/>
            <a:r>
              <a:rPr lang="en-US" altLang="ko-KR" dirty="0">
                <a:solidFill>
                  <a:srgbClr val="0070C0"/>
                </a:solidFill>
              </a:rPr>
              <a:t>Better than linear quantization</a:t>
            </a:r>
          </a:p>
          <a:p>
            <a:r>
              <a:rPr lang="en-US" altLang="ko-KR" dirty="0" err="1"/>
              <a:t>Conv</a:t>
            </a:r>
            <a:r>
              <a:rPr lang="en-US" altLang="ko-KR" dirty="0"/>
              <a:t> weights are sensitive</a:t>
            </a:r>
          </a:p>
          <a:p>
            <a:r>
              <a:rPr lang="en-US" altLang="ko-KR" dirty="0"/>
              <a:t>Smaller base, 2</a:t>
            </a:r>
            <a:r>
              <a:rPr lang="en-US" altLang="ko-KR" baseline="30000" dirty="0"/>
              <a:t>1/2</a:t>
            </a:r>
            <a:r>
              <a:rPr lang="en-US" altLang="ko-KR" dirty="0"/>
              <a:t> or 2</a:t>
            </a:r>
            <a:r>
              <a:rPr lang="en-US" altLang="ko-KR" baseline="30000" dirty="0"/>
              <a:t>1/4</a:t>
            </a:r>
            <a:r>
              <a:rPr lang="en-US" altLang="ko-KR" dirty="0"/>
              <a:t> works well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258" y="4213362"/>
            <a:ext cx="6160687" cy="2182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76" y="1825625"/>
            <a:ext cx="6169011" cy="188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1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Quantization for Low Precision: 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9870"/>
          </a:xfrm>
        </p:spPr>
        <p:txBody>
          <a:bodyPr>
            <a:normAutofit/>
          </a:bodyPr>
          <a:lstStyle/>
          <a:p>
            <a:r>
              <a:rPr lang="en-US" altLang="ko-KR" dirty="0"/>
              <a:t>Google’s int8 quantization</a:t>
            </a:r>
          </a:p>
          <a:p>
            <a:pPr lvl="1"/>
            <a:r>
              <a:rPr lang="en-US" altLang="ko-KR" dirty="0"/>
              <a:t>Quantization and Training of Neural Networks for Efficient Integer-Arithmetic-Only Inference, CVPR 2018</a:t>
            </a:r>
          </a:p>
          <a:p>
            <a:r>
              <a:rPr lang="en-US" altLang="ko-KR" dirty="0"/>
              <a:t>NVIDIA’s int8 quantization</a:t>
            </a:r>
          </a:p>
          <a:p>
            <a:pPr lvl="1"/>
            <a:r>
              <a:rPr lang="en-US" altLang="ko-KR" dirty="0"/>
              <a:t>8-bit Inference with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r>
              <a:rPr lang="en-US" altLang="ko-KR" dirty="0"/>
              <a:t>Logarithm-based quantization</a:t>
            </a:r>
          </a:p>
          <a:p>
            <a:pPr lvl="1"/>
            <a:r>
              <a:rPr lang="en-US" altLang="ko-KR" dirty="0"/>
              <a:t>Convolutional Neural Networks using Logarithmic Data Representation, CVPR 2017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/>
              <a:t>Binary-weight neural network</a:t>
            </a:r>
          </a:p>
          <a:p>
            <a:pPr lvl="1"/>
            <a:r>
              <a:rPr lang="en-US" altLang="ko-KR" dirty="0"/>
              <a:t>XNOR-Net: ImageNet Classification Using Binary Convolutional Neural Networks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903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Notice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817225"/>
            <a:ext cx="11582400" cy="4904250"/>
          </a:xfrm>
        </p:spPr>
        <p:txBody>
          <a:bodyPr>
            <a:normAutofit/>
          </a:bodyPr>
          <a:lstStyle/>
          <a:p>
            <a:r>
              <a:rPr lang="en-US" altLang="ko-KR" dirty="0"/>
              <a:t>Final exam is scheduled on June 9</a:t>
            </a:r>
            <a:r>
              <a:rPr lang="en-US" altLang="ko-KR" baseline="30000" dirty="0"/>
              <a:t>th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Previous mid/final exams will be provided at </a:t>
            </a:r>
            <a:r>
              <a:rPr lang="en-US" altLang="ko-KR" dirty="0" err="1"/>
              <a:t>eTL</a:t>
            </a:r>
            <a:r>
              <a:rPr lang="en-US" altLang="ko-KR" dirty="0"/>
              <a:t> by June 2</a:t>
            </a:r>
            <a:r>
              <a:rPr lang="en-US" altLang="ko-KR" baseline="30000" dirty="0"/>
              <a:t>nd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164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XNOR-Net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Two types of network</a:t>
            </a:r>
          </a:p>
          <a:p>
            <a:pPr lvl="1"/>
            <a:r>
              <a:rPr lang="en-US" altLang="ko-KR" dirty="0"/>
              <a:t>Binary-Weight network: only weights are binary, activations are 32-bit floating point values. </a:t>
            </a:r>
            <a:r>
              <a:rPr lang="en-US" altLang="ko-KR" dirty="0">
                <a:solidFill>
                  <a:srgbClr val="0070C0"/>
                </a:solidFill>
              </a:rPr>
              <a:t>It does not hurt accuracy while reducing weight size significantly</a:t>
            </a:r>
          </a:p>
          <a:p>
            <a:pPr lvl="1"/>
            <a:r>
              <a:rPr lang="en-US" altLang="ko-KR" dirty="0"/>
              <a:t>XNOR-Net: both weight and activation are binary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3460750"/>
            <a:ext cx="11161046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5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Binary-Weight-Network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293" y="6037484"/>
            <a:ext cx="3362325" cy="581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88" y="5470827"/>
            <a:ext cx="1581150" cy="4762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493" y="3220596"/>
            <a:ext cx="3209925" cy="581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616" y="5329623"/>
            <a:ext cx="1466850" cy="504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706" y="5358197"/>
            <a:ext cx="2438400" cy="447675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38200" y="1838889"/>
            <a:ext cx="9268684" cy="553327"/>
            <a:chOff x="755446" y="1786439"/>
            <a:chExt cx="9268684" cy="5533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446" y="1787316"/>
              <a:ext cx="4714875" cy="5524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85455" y="1786439"/>
              <a:ext cx="4638675" cy="53340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579" y="3038859"/>
            <a:ext cx="5781675" cy="2543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06754" y="4804052"/>
            <a:ext cx="704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x </a:t>
            </a:r>
            <a:r>
              <a:rPr lang="en-US" altLang="ko-KR" sz="2800" dirty="0">
                <a:latin typeface="Symbol" panose="05050102010706020507" pitchFamily="18" charset="2"/>
              </a:rPr>
              <a:t>a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40908" y="443900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2094" y="2840534"/>
            <a:ext cx="52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1185" y="3801621"/>
            <a:ext cx="5243315" cy="2248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86795" y="4893095"/>
            <a:ext cx="471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filter (output feature map) on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982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Obtain </a:t>
            </a:r>
            <a:r>
              <a:rPr lang="en-US" altLang="ko-KR" b="1" dirty="0"/>
              <a:t>B</a:t>
            </a:r>
            <a:r>
              <a:rPr lang="en-US" altLang="ko-KR" dirty="0"/>
              <a:t> and </a:t>
            </a:r>
            <a:r>
              <a:rPr lang="en-US" altLang="ko-KR" dirty="0">
                <a:latin typeface="Symbol" panose="05050102010706020507" pitchFamily="18" charset="2"/>
              </a:rPr>
              <a:t>a</a:t>
            </a:r>
            <a:r>
              <a:rPr lang="en-US" altLang="ko-KR" dirty="0"/>
              <a:t> ?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38200" y="1838889"/>
            <a:ext cx="9268684" cy="553327"/>
            <a:chOff x="755446" y="1786439"/>
            <a:chExt cx="9268684" cy="5533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446" y="1787316"/>
              <a:ext cx="4714875" cy="5524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5455" y="1786439"/>
              <a:ext cx="4638675" cy="5334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4" y="3153772"/>
            <a:ext cx="4286250" cy="14287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319" y="3192769"/>
            <a:ext cx="6667500" cy="600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364" y="2615253"/>
            <a:ext cx="157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Calibri" panose="020F0502020204030204" pitchFamily="34" charset="0"/>
              </a:rPr>
              <a:t>Solve this</a:t>
            </a:r>
            <a:endParaRPr lang="ko-KR" alt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712" y="4763053"/>
            <a:ext cx="3362325" cy="5810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2319" y="3868147"/>
            <a:ext cx="4102338" cy="5444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319" y="4613324"/>
            <a:ext cx="4257317" cy="543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319" y="5294925"/>
            <a:ext cx="4965461" cy="4001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25263" y="4510168"/>
            <a:ext cx="389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ko-KR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2319" y="5902383"/>
            <a:ext cx="6868522" cy="79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Obtain </a:t>
            </a:r>
            <a:r>
              <a:rPr lang="en-US" altLang="ko-KR" b="1" dirty="0"/>
              <a:t>B</a:t>
            </a:r>
            <a:r>
              <a:rPr lang="en-US" altLang="ko-KR" dirty="0"/>
              <a:t> and </a:t>
            </a:r>
            <a:r>
              <a:rPr lang="en-US" altLang="ko-KR" dirty="0">
                <a:latin typeface="Symbol" panose="05050102010706020507" pitchFamily="18" charset="2"/>
              </a:rPr>
              <a:t>a</a:t>
            </a:r>
            <a:r>
              <a:rPr lang="en-US" altLang="ko-KR" dirty="0"/>
              <a:t> ?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31944" y="1472110"/>
            <a:ext cx="9268684" cy="553327"/>
            <a:chOff x="755446" y="1786439"/>
            <a:chExt cx="9268684" cy="5533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446" y="1787316"/>
              <a:ext cx="4714875" cy="5524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5455" y="1786439"/>
              <a:ext cx="4638675" cy="5334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44" y="3153772"/>
            <a:ext cx="4286250" cy="1428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6364" y="2615253"/>
            <a:ext cx="1570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Calibri" panose="020F0502020204030204" pitchFamily="34" charset="0"/>
              </a:rPr>
              <a:t>Solve this</a:t>
            </a:r>
            <a:endParaRPr lang="ko-KR" altLang="en-US" sz="2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72" y="2005510"/>
            <a:ext cx="4965461" cy="4001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72" y="2612968"/>
            <a:ext cx="6868522" cy="794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72" y="3505542"/>
            <a:ext cx="2321808" cy="4321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6" name="그룹 5"/>
          <p:cNvGrpSpPr/>
          <p:nvPr/>
        </p:nvGrpSpPr>
        <p:grpSpPr>
          <a:xfrm>
            <a:off x="5098559" y="4143848"/>
            <a:ext cx="4965461" cy="520828"/>
            <a:chOff x="5141423" y="4957011"/>
            <a:chExt cx="4965461" cy="52082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1423" y="5077716"/>
              <a:ext cx="4965461" cy="40012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302129" y="4957011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8559" y="4837078"/>
            <a:ext cx="2043390" cy="92223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1262" y="5930727"/>
            <a:ext cx="5993646" cy="86358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5566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for Binary-Weight-Network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725" y="1582569"/>
            <a:ext cx="9039130" cy="5032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5125" y="232586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32bit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0514" y="4346773"/>
            <a:ext cx="332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Forward pass with binary weights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0514" y="4941935"/>
            <a:ext cx="345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Backward pass with binary weights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10514" y="5537097"/>
            <a:ext cx="292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Update full-precision weights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0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Result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17% better than </a:t>
            </a:r>
            <a:r>
              <a:rPr lang="en-US" altLang="ko-KR" dirty="0" err="1"/>
              <a:t>BinaryConnect</a:t>
            </a:r>
            <a:r>
              <a:rPr lang="en-US" altLang="ko-KR" dirty="0"/>
              <a:t> (BC)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93" y="2211025"/>
            <a:ext cx="7330481" cy="29842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64" y="5262793"/>
            <a:ext cx="6582230" cy="15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9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and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6818906" cy="4351338"/>
          </a:xfrm>
        </p:spPr>
        <p:txBody>
          <a:bodyPr/>
          <a:lstStyle/>
          <a:p>
            <a:r>
              <a:rPr lang="en-US" altLang="ko-KR" dirty="0"/>
              <a:t>Binary weight: 8.5% and 5.8% loss (top1) </a:t>
            </a:r>
          </a:p>
          <a:p>
            <a:r>
              <a:rPr lang="en-US" altLang="ko-KR" dirty="0"/>
              <a:t>XNOR: 18.1% loss in </a:t>
            </a:r>
            <a:r>
              <a:rPr lang="en-US" altLang="ko-KR" dirty="0" err="1"/>
              <a:t>ResNet</a:t>
            </a:r>
            <a:endParaRPr lang="en-US" altLang="ko-KR" dirty="0"/>
          </a:p>
          <a:p>
            <a:r>
              <a:rPr lang="en-US" altLang="ko-KR" dirty="0"/>
              <a:t>Deeper models require more bits</a:t>
            </a:r>
          </a:p>
          <a:p>
            <a:r>
              <a:rPr lang="en-US" altLang="ko-KR" dirty="0"/>
              <a:t>How many bits are required for </a:t>
            </a:r>
            <a:r>
              <a:rPr lang="en-US" altLang="ko-KR" dirty="0" err="1"/>
              <a:t>GoogLeNet</a:t>
            </a:r>
            <a:r>
              <a:rPr lang="en-US" altLang="ko-KR" dirty="0"/>
              <a:t> to have less than 1% accuracy loss?</a:t>
            </a:r>
          </a:p>
          <a:p>
            <a:pPr lvl="1"/>
            <a:r>
              <a:rPr lang="en-US" altLang="ko-KR" dirty="0"/>
              <a:t>5~6 bits [Park, CVPR 2017]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032" y="1692476"/>
            <a:ext cx="4534894" cy="36506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5" y="4794663"/>
            <a:ext cx="7450372" cy="18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5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MV Accelerator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73CC4D-BA46-6C45-919E-369C48C92D1D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94161A-3964-D141-ABED-7B69A4A87318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4AD5FC-2102-FE45-83A5-99453831621D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5C8E174-1E73-9849-936F-0EC04665E6D0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48230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673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B74F203-24B7-8446-B3CF-F8710EABE97E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67326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235442" cy="188068"/>
            <a:chOff x="3246246" y="6158036"/>
            <a:chExt cx="1235442" cy="188068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133079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235442" cy="188068"/>
            <a:chOff x="3246246" y="6158036"/>
            <a:chExt cx="1235442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1235442" cy="188068"/>
            <a:chOff x="3246246" y="6158036"/>
            <a:chExt cx="1235442" cy="18806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53407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669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9AFB6-4C1E-2145-84B3-FCAC7BAF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8-bit MV Accelerator </a:t>
            </a:r>
            <a:r>
              <a:rPr kumimoji="1" lang="en-US" altLang="ko-KR" dirty="0">
                <a:solidFill>
                  <a:srgbClr val="0070C0"/>
                </a:solidFill>
              </a:rPr>
              <a:t>Reduces Communication </a:t>
            </a:r>
            <a:r>
              <a:rPr kumimoji="1" lang="en-US" altLang="ko-KR" dirty="0"/>
              <a:t>and </a:t>
            </a:r>
            <a:r>
              <a:rPr kumimoji="1" lang="en-US" altLang="ko-KR" dirty="0">
                <a:solidFill>
                  <a:srgbClr val="FF0000"/>
                </a:solidFill>
              </a:rPr>
              <a:t>Reduces Area </a:t>
            </a:r>
            <a:r>
              <a:rPr kumimoji="1" lang="en-US" altLang="ko-KR" dirty="0" err="1"/>
              <a:t>w.r.t</a:t>
            </a:r>
            <a:r>
              <a:rPr kumimoji="1" lang="en-US" altLang="ko-KR" dirty="0"/>
              <a:t>. 32-bit One</a:t>
            </a:r>
            <a:endParaRPr kumimoji="1"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09B3A0-5D2D-2447-9FE1-1CEAA41FCBD1}"/>
              </a:ext>
            </a:extLst>
          </p:cNvPr>
          <p:cNvSpPr/>
          <p:nvPr/>
        </p:nvSpPr>
        <p:spPr>
          <a:xfrm>
            <a:off x="781914" y="2269022"/>
            <a:ext cx="3013576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980264-06F5-604C-858C-AEBA7856093D}"/>
              </a:ext>
            </a:extLst>
          </p:cNvPr>
          <p:cNvSpPr/>
          <p:nvPr/>
        </p:nvSpPr>
        <p:spPr>
          <a:xfrm>
            <a:off x="6250861" y="2432449"/>
            <a:ext cx="596576" cy="9875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993E97-F4C6-854E-8B17-C105320BC810}"/>
              </a:ext>
            </a:extLst>
          </p:cNvPr>
          <p:cNvSpPr/>
          <p:nvPr/>
        </p:nvSpPr>
        <p:spPr>
          <a:xfrm>
            <a:off x="4326301" y="226902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3DF054-AE29-3A4F-8340-D6B0461616AB}"/>
              </a:ext>
            </a:extLst>
          </p:cNvPr>
          <p:cNvSpPr/>
          <p:nvPr/>
        </p:nvSpPr>
        <p:spPr>
          <a:xfrm>
            <a:off x="8319780" y="2432449"/>
            <a:ext cx="596576" cy="9875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FF8B0-3954-7B45-A562-A4F165D8598C}"/>
              </a:ext>
            </a:extLst>
          </p:cNvPr>
          <p:cNvSpPr/>
          <p:nvPr/>
        </p:nvSpPr>
        <p:spPr>
          <a:xfrm>
            <a:off x="8319780" y="4171191"/>
            <a:ext cx="298287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BFDC1E-033B-2144-A966-7CADE77249FE}"/>
              </a:ext>
            </a:extLst>
          </p:cNvPr>
          <p:cNvSpPr/>
          <p:nvPr/>
        </p:nvSpPr>
        <p:spPr>
          <a:xfrm>
            <a:off x="8618067" y="4171190"/>
            <a:ext cx="298289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45763F-E396-E54E-9208-A29A9F6EF492}"/>
              </a:ext>
            </a:extLst>
          </p:cNvPr>
          <p:cNvSpPr/>
          <p:nvPr/>
        </p:nvSpPr>
        <p:spPr>
          <a:xfrm>
            <a:off x="8319780" y="4694320"/>
            <a:ext cx="298287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30534D-47FA-4848-A3B1-C2E8618B095C}"/>
              </a:ext>
            </a:extLst>
          </p:cNvPr>
          <p:cNvSpPr/>
          <p:nvPr/>
        </p:nvSpPr>
        <p:spPr>
          <a:xfrm>
            <a:off x="8618067" y="4694318"/>
            <a:ext cx="298289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41AA178-ADA5-3C48-ACCC-78AEB7EAA209}"/>
              </a:ext>
            </a:extLst>
          </p:cNvPr>
          <p:cNvSpPr/>
          <p:nvPr/>
        </p:nvSpPr>
        <p:spPr>
          <a:xfrm>
            <a:off x="9857071" y="4171190"/>
            <a:ext cx="289241" cy="3226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601216C-AE43-B449-B649-73FD21022084}"/>
              </a:ext>
            </a:extLst>
          </p:cNvPr>
          <p:cNvSpPr/>
          <p:nvPr/>
        </p:nvSpPr>
        <p:spPr>
          <a:xfrm>
            <a:off x="9857071" y="4694317"/>
            <a:ext cx="289241" cy="3226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6C90EF-5695-1240-AC2A-942B9AB0C550}"/>
              </a:ext>
            </a:extLst>
          </p:cNvPr>
          <p:cNvSpPr/>
          <p:nvPr/>
        </p:nvSpPr>
        <p:spPr>
          <a:xfrm>
            <a:off x="10644711" y="4171188"/>
            <a:ext cx="298289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2D6FB8-E66E-3341-8EE2-88BD053583C5}"/>
              </a:ext>
            </a:extLst>
          </p:cNvPr>
          <p:cNvSpPr/>
          <p:nvPr/>
        </p:nvSpPr>
        <p:spPr>
          <a:xfrm>
            <a:off x="10644711" y="4694317"/>
            <a:ext cx="298289" cy="32267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266F1BA-D3F1-6449-A2B8-550CE635CBFE}"/>
              </a:ext>
            </a:extLst>
          </p:cNvPr>
          <p:cNvCxnSpPr>
            <a:cxnSpLocks/>
          </p:cNvCxnSpPr>
          <p:nvPr/>
        </p:nvCxnSpPr>
        <p:spPr>
          <a:xfrm>
            <a:off x="8916356" y="439649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930193F-E4EB-D246-8370-8E062AC2C22C}"/>
              </a:ext>
            </a:extLst>
          </p:cNvPr>
          <p:cNvCxnSpPr>
            <a:cxnSpLocks/>
          </p:cNvCxnSpPr>
          <p:nvPr/>
        </p:nvCxnSpPr>
        <p:spPr>
          <a:xfrm>
            <a:off x="8916356" y="4903441"/>
            <a:ext cx="9407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9B9B0296-5255-AE40-A891-6C9E3E712615}"/>
              </a:ext>
            </a:extLst>
          </p:cNvPr>
          <p:cNvCxnSpPr>
            <a:cxnSpLocks/>
          </p:cNvCxnSpPr>
          <p:nvPr/>
        </p:nvCxnSpPr>
        <p:spPr>
          <a:xfrm>
            <a:off x="8916356" y="2874385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F68D53D9-EA2B-9C49-90DD-254333C82290}"/>
              </a:ext>
            </a:extLst>
          </p:cNvPr>
          <p:cNvCxnSpPr>
            <a:cxnSpLocks/>
          </p:cNvCxnSpPr>
          <p:nvPr/>
        </p:nvCxnSpPr>
        <p:spPr>
          <a:xfrm>
            <a:off x="9386713" y="2874385"/>
            <a:ext cx="0" cy="19073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24E1666-40D5-7C4F-8DF9-6E81137360DD}"/>
              </a:ext>
            </a:extLst>
          </p:cNvPr>
          <p:cNvCxnSpPr>
            <a:cxnSpLocks/>
          </p:cNvCxnSpPr>
          <p:nvPr/>
        </p:nvCxnSpPr>
        <p:spPr>
          <a:xfrm>
            <a:off x="9360217" y="427093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E4DB072-87AB-C74F-93ED-EFEEBEC57725}"/>
              </a:ext>
            </a:extLst>
          </p:cNvPr>
          <p:cNvCxnSpPr>
            <a:cxnSpLocks/>
          </p:cNvCxnSpPr>
          <p:nvPr/>
        </p:nvCxnSpPr>
        <p:spPr>
          <a:xfrm>
            <a:off x="9360215" y="478176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77557E0-E6E6-674C-9E7A-359DC842A780}"/>
              </a:ext>
            </a:extLst>
          </p:cNvPr>
          <p:cNvCxnSpPr>
            <a:cxnSpLocks/>
          </p:cNvCxnSpPr>
          <p:nvPr/>
        </p:nvCxnSpPr>
        <p:spPr>
          <a:xfrm>
            <a:off x="10146313" y="433252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16BB12C-229A-644A-9422-3001F08E833E}"/>
              </a:ext>
            </a:extLst>
          </p:cNvPr>
          <p:cNvCxnSpPr>
            <a:cxnSpLocks/>
          </p:cNvCxnSpPr>
          <p:nvPr/>
        </p:nvCxnSpPr>
        <p:spPr>
          <a:xfrm>
            <a:off x="10146313" y="4855655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419BCCB-503B-F945-9E00-4F71E647E1DD}"/>
              </a:ext>
            </a:extLst>
          </p:cNvPr>
          <p:cNvCxnSpPr>
            <a:cxnSpLocks/>
          </p:cNvCxnSpPr>
          <p:nvPr/>
        </p:nvCxnSpPr>
        <p:spPr>
          <a:xfrm>
            <a:off x="8916356" y="2613804"/>
            <a:ext cx="2519929" cy="0"/>
          </a:xfrm>
          <a:prstGeom prst="line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70D0B0AD-CF14-1943-92B5-C056F5F70385}"/>
              </a:ext>
            </a:extLst>
          </p:cNvPr>
          <p:cNvCxnSpPr>
            <a:cxnSpLocks/>
          </p:cNvCxnSpPr>
          <p:nvPr/>
        </p:nvCxnSpPr>
        <p:spPr>
          <a:xfrm>
            <a:off x="11436284" y="2613804"/>
            <a:ext cx="3570" cy="22418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376DFB0-2B31-3948-A91E-DEB6E22F9208}"/>
              </a:ext>
            </a:extLst>
          </p:cNvPr>
          <p:cNvCxnSpPr>
            <a:cxnSpLocks/>
          </p:cNvCxnSpPr>
          <p:nvPr/>
        </p:nvCxnSpPr>
        <p:spPr>
          <a:xfrm>
            <a:off x="10943000" y="4333379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B9323EE-AB4F-1D48-83AF-D177D75D8A26}"/>
              </a:ext>
            </a:extLst>
          </p:cNvPr>
          <p:cNvCxnSpPr>
            <a:cxnSpLocks/>
          </p:cNvCxnSpPr>
          <p:nvPr/>
        </p:nvCxnSpPr>
        <p:spPr>
          <a:xfrm>
            <a:off x="10943000" y="4856507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D06010B1-60C8-D146-B77F-897DD575EAB8}"/>
              </a:ext>
            </a:extLst>
          </p:cNvPr>
          <p:cNvCxnSpPr>
            <a:cxnSpLocks/>
          </p:cNvCxnSpPr>
          <p:nvPr/>
        </p:nvCxnSpPr>
        <p:spPr>
          <a:xfrm>
            <a:off x="7864954" y="3152337"/>
            <a:ext cx="47035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C4FCF7A-C21B-2948-9C5F-B850F34E9BCB}"/>
              </a:ext>
            </a:extLst>
          </p:cNvPr>
          <p:cNvCxnSpPr>
            <a:cxnSpLocks/>
          </p:cNvCxnSpPr>
          <p:nvPr/>
        </p:nvCxnSpPr>
        <p:spPr>
          <a:xfrm flipH="1">
            <a:off x="7862158" y="3145530"/>
            <a:ext cx="4081" cy="11996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FD7553D-319B-E749-8F8C-1F04AE59E42B}"/>
              </a:ext>
            </a:extLst>
          </p:cNvPr>
          <p:cNvCxnSpPr>
            <a:cxnSpLocks/>
          </p:cNvCxnSpPr>
          <p:nvPr/>
        </p:nvCxnSpPr>
        <p:spPr>
          <a:xfrm>
            <a:off x="7838458" y="4348711"/>
            <a:ext cx="4968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3B1C73B-F570-F649-86EA-92BE42B7EA81}"/>
              </a:ext>
            </a:extLst>
          </p:cNvPr>
          <p:cNvCxnSpPr>
            <a:cxnSpLocks/>
          </p:cNvCxnSpPr>
          <p:nvPr/>
        </p:nvCxnSpPr>
        <p:spPr>
          <a:xfrm>
            <a:off x="7997012" y="4855655"/>
            <a:ext cx="338300" cy="38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53A99A1-A1F8-FE4C-A32B-08CADF26726E}"/>
              </a:ext>
            </a:extLst>
          </p:cNvPr>
          <p:cNvSpPr/>
          <p:nvPr/>
        </p:nvSpPr>
        <p:spPr>
          <a:xfrm>
            <a:off x="781914" y="2269024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C386EC-7767-5741-B1B6-E844BDA45D6F}"/>
              </a:ext>
            </a:extLst>
          </p:cNvPr>
          <p:cNvSpPr/>
          <p:nvPr/>
        </p:nvSpPr>
        <p:spPr>
          <a:xfrm>
            <a:off x="1080202" y="2269022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EB66F-488E-544E-8038-5719C0D44A35}"/>
              </a:ext>
            </a:extLst>
          </p:cNvPr>
          <p:cNvSpPr txBox="1"/>
          <p:nvPr/>
        </p:nvSpPr>
        <p:spPr>
          <a:xfrm>
            <a:off x="680936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1C46C2-BE95-EC47-8213-82D7F89DEF91}"/>
              </a:ext>
            </a:extLst>
          </p:cNvPr>
          <p:cNvSpPr txBox="1"/>
          <p:nvPr/>
        </p:nvSpPr>
        <p:spPr>
          <a:xfrm>
            <a:off x="983820" y="2244736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E60477-A04E-084D-925C-F9482D5E33CB}"/>
              </a:ext>
            </a:extLst>
          </p:cNvPr>
          <p:cNvSpPr txBox="1"/>
          <p:nvPr/>
        </p:nvSpPr>
        <p:spPr>
          <a:xfrm>
            <a:off x="681294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8422E1-F979-4D42-8A2B-67DC46060FCB}"/>
              </a:ext>
            </a:extLst>
          </p:cNvPr>
          <p:cNvSpPr txBox="1"/>
          <p:nvPr/>
        </p:nvSpPr>
        <p:spPr>
          <a:xfrm>
            <a:off x="984179" y="2567455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4FA53A-8027-FC47-A579-134E229C7BC7}"/>
              </a:ext>
            </a:extLst>
          </p:cNvPr>
          <p:cNvSpPr/>
          <p:nvPr/>
        </p:nvSpPr>
        <p:spPr>
          <a:xfrm>
            <a:off x="779923" y="2592819"/>
            <a:ext cx="298287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9CBA8D6-42FF-6C4A-BF53-2DCE3B11BE7F}"/>
              </a:ext>
            </a:extLst>
          </p:cNvPr>
          <p:cNvSpPr/>
          <p:nvPr/>
        </p:nvSpPr>
        <p:spPr>
          <a:xfrm>
            <a:off x="1078210" y="2592817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329BDA-72EB-7245-B03E-0AAE267DCEC6}"/>
              </a:ext>
            </a:extLst>
          </p:cNvPr>
          <p:cNvSpPr txBox="1"/>
          <p:nvPr/>
        </p:nvSpPr>
        <p:spPr>
          <a:xfrm>
            <a:off x="8217652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735E39-237C-604A-8E69-82215B43C88C}"/>
              </a:ext>
            </a:extLst>
          </p:cNvPr>
          <p:cNvSpPr txBox="1"/>
          <p:nvPr/>
        </p:nvSpPr>
        <p:spPr>
          <a:xfrm>
            <a:off x="8520536" y="2972530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7BF143-8EC9-3048-AA16-960B7FEB2873}"/>
              </a:ext>
            </a:extLst>
          </p:cNvPr>
          <p:cNvSpPr txBox="1"/>
          <p:nvPr/>
        </p:nvSpPr>
        <p:spPr>
          <a:xfrm>
            <a:off x="8218010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886B21-2696-A64D-9956-D6F264DE2214}"/>
              </a:ext>
            </a:extLst>
          </p:cNvPr>
          <p:cNvSpPr txBox="1"/>
          <p:nvPr/>
        </p:nvSpPr>
        <p:spPr>
          <a:xfrm>
            <a:off x="8520894" y="3146011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82AA35E-CD22-F043-876F-CB720BCB2513}"/>
              </a:ext>
            </a:extLst>
          </p:cNvPr>
          <p:cNvSpPr/>
          <p:nvPr/>
        </p:nvSpPr>
        <p:spPr>
          <a:xfrm>
            <a:off x="4327606" y="226901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F009EE-166B-F94F-8D18-604778DE69B4}"/>
              </a:ext>
            </a:extLst>
          </p:cNvPr>
          <p:cNvSpPr txBox="1"/>
          <p:nvPr/>
        </p:nvSpPr>
        <p:spPr>
          <a:xfrm>
            <a:off x="4275856" y="22447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B6C561-0D4C-024D-930F-75649180F66E}"/>
              </a:ext>
            </a:extLst>
          </p:cNvPr>
          <p:cNvSpPr txBox="1"/>
          <p:nvPr/>
        </p:nvSpPr>
        <p:spPr>
          <a:xfrm>
            <a:off x="4276214" y="2567452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2995115-A213-8849-9E3E-176E1B125982}"/>
              </a:ext>
            </a:extLst>
          </p:cNvPr>
          <p:cNvSpPr/>
          <p:nvPr/>
        </p:nvSpPr>
        <p:spPr>
          <a:xfrm>
            <a:off x="4325615" y="259281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28706B-5D2D-F246-B426-376EBB4D07A7}"/>
              </a:ext>
            </a:extLst>
          </p:cNvPr>
          <p:cNvSpPr txBox="1"/>
          <p:nvPr/>
        </p:nvSpPr>
        <p:spPr>
          <a:xfrm>
            <a:off x="9691499" y="3830773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2950B4-8EC8-2449-8D43-998204B72F42}"/>
              </a:ext>
            </a:extLst>
          </p:cNvPr>
          <p:cNvSpPr txBox="1"/>
          <p:nvPr/>
        </p:nvSpPr>
        <p:spPr>
          <a:xfrm>
            <a:off x="9691499" y="4982275"/>
            <a:ext cx="56502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MAC2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31732-50D1-7345-A403-C91EE9754BE9}"/>
              </a:ext>
            </a:extLst>
          </p:cNvPr>
          <p:cNvSpPr txBox="1"/>
          <p:nvPr/>
        </p:nvSpPr>
        <p:spPr>
          <a:xfrm>
            <a:off x="8285041" y="2691716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1A399B-A879-074E-B128-C08438744B2C}"/>
              </a:ext>
            </a:extLst>
          </p:cNvPr>
          <p:cNvSpPr txBox="1"/>
          <p:nvPr/>
        </p:nvSpPr>
        <p:spPr>
          <a:xfrm>
            <a:off x="8572082" y="2701133"/>
            <a:ext cx="33214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v2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A0788CF-3977-EE4D-B33D-33A8177DBDF8}"/>
              </a:ext>
            </a:extLst>
          </p:cNvPr>
          <p:cNvSpPr txBox="1"/>
          <p:nvPr/>
        </p:nvSpPr>
        <p:spPr>
          <a:xfrm>
            <a:off x="8300883" y="2432449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68BB74-6024-B34A-B2A9-6D628CCE52B1}"/>
              </a:ext>
            </a:extLst>
          </p:cNvPr>
          <p:cNvSpPr txBox="1"/>
          <p:nvPr/>
        </p:nvSpPr>
        <p:spPr>
          <a:xfrm>
            <a:off x="8587925" y="2441866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AEAC1B-D45B-5D47-A01D-7F00D701A414}"/>
              </a:ext>
            </a:extLst>
          </p:cNvPr>
          <p:cNvSpPr txBox="1"/>
          <p:nvPr/>
        </p:nvSpPr>
        <p:spPr>
          <a:xfrm>
            <a:off x="10598343" y="4145823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4F86A5-9A7A-EF4B-A529-9383C4D8AF51}"/>
              </a:ext>
            </a:extLst>
          </p:cNvPr>
          <p:cNvSpPr txBox="1"/>
          <p:nvPr/>
        </p:nvSpPr>
        <p:spPr>
          <a:xfrm>
            <a:off x="10598343" y="4668951"/>
            <a:ext cx="34336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43AAA-F6A9-FB40-B811-2D5B005A15F8}"/>
              </a:ext>
            </a:extLst>
          </p:cNvPr>
          <p:cNvSpPr txBox="1"/>
          <p:nvPr/>
        </p:nvSpPr>
        <p:spPr>
          <a:xfrm>
            <a:off x="6311760" y="2755127"/>
            <a:ext cx="445957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FA3FFF-F658-0B4C-AE6C-409BAE45AE4B}"/>
              </a:ext>
            </a:extLst>
          </p:cNvPr>
          <p:cNvCxnSpPr>
            <a:cxnSpLocks/>
          </p:cNvCxnSpPr>
          <p:nvPr/>
        </p:nvCxnSpPr>
        <p:spPr>
          <a:xfrm>
            <a:off x="6866413" y="2865737"/>
            <a:ext cx="1453366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07098AF-8032-4043-B9F5-B64DD52E35BD}"/>
              </a:ext>
            </a:extLst>
          </p:cNvPr>
          <p:cNvSpPr txBox="1"/>
          <p:nvPr/>
        </p:nvSpPr>
        <p:spPr>
          <a:xfrm>
            <a:off x="8022440" y="2098788"/>
            <a:ext cx="123700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Memory (BRAM)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8FA3CC1-C0F7-3345-B7A3-CD79C998DE60}"/>
              </a:ext>
            </a:extLst>
          </p:cNvPr>
          <p:cNvSpPr/>
          <p:nvPr/>
        </p:nvSpPr>
        <p:spPr>
          <a:xfrm>
            <a:off x="7598707" y="2105593"/>
            <a:ext cx="4035574" cy="321629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3056F3-26C9-6240-AB36-880E68AB5F33}"/>
              </a:ext>
            </a:extLst>
          </p:cNvPr>
          <p:cNvSpPr txBox="1"/>
          <p:nvPr/>
        </p:nvSpPr>
        <p:spPr>
          <a:xfrm>
            <a:off x="9037089" y="1757793"/>
            <a:ext cx="113883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MV accelerator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D3F990A-F523-C543-ABE3-BD8EA8671B0A}"/>
              </a:ext>
            </a:extLst>
          </p:cNvPr>
          <p:cNvSpPr/>
          <p:nvPr/>
        </p:nvSpPr>
        <p:spPr>
          <a:xfrm>
            <a:off x="5202560" y="2272692"/>
            <a:ext cx="297603" cy="2889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BBEFFAC-87F1-8C4B-8158-42B74BA23B7C}"/>
              </a:ext>
            </a:extLst>
          </p:cNvPr>
          <p:cNvSpPr/>
          <p:nvPr/>
        </p:nvSpPr>
        <p:spPr>
          <a:xfrm>
            <a:off x="5203866" y="2272689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4E3DB-61A9-2C40-A5A4-11B2D9FFABF5}"/>
              </a:ext>
            </a:extLst>
          </p:cNvPr>
          <p:cNvSpPr txBox="1"/>
          <p:nvPr/>
        </p:nvSpPr>
        <p:spPr>
          <a:xfrm>
            <a:off x="5152115" y="2248403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DBD860A-4BA5-2F4C-9419-14A5EE017E50}"/>
              </a:ext>
            </a:extLst>
          </p:cNvPr>
          <p:cNvSpPr txBox="1"/>
          <p:nvPr/>
        </p:nvSpPr>
        <p:spPr>
          <a:xfrm>
            <a:off x="5152474" y="2571122"/>
            <a:ext cx="316112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97767A6-93DD-3042-B16E-C8C43D9396A2}"/>
              </a:ext>
            </a:extLst>
          </p:cNvPr>
          <p:cNvSpPr/>
          <p:nvPr/>
        </p:nvSpPr>
        <p:spPr>
          <a:xfrm>
            <a:off x="5201874" y="2596484"/>
            <a:ext cx="298289" cy="322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37848AF-AB30-7949-B88B-5BB29AE8A6B6}"/>
              </a:ext>
            </a:extLst>
          </p:cNvPr>
          <p:cNvSpPr/>
          <p:nvPr/>
        </p:nvSpPr>
        <p:spPr>
          <a:xfrm>
            <a:off x="1379567" y="2276036"/>
            <a:ext cx="596573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9DA3A3A-3763-B74B-B882-FB569B49546D}"/>
              </a:ext>
            </a:extLst>
          </p:cNvPr>
          <p:cNvSpPr/>
          <p:nvPr/>
        </p:nvSpPr>
        <p:spPr>
          <a:xfrm>
            <a:off x="4322386" y="2916812"/>
            <a:ext cx="295142" cy="64280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35E6DBF-B455-1E4C-8F79-6C407CFA7988}"/>
              </a:ext>
            </a:extLst>
          </p:cNvPr>
          <p:cNvSpPr txBox="1"/>
          <p:nvPr/>
        </p:nvSpPr>
        <p:spPr>
          <a:xfrm>
            <a:off x="1677853" y="1726511"/>
            <a:ext cx="125406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Matrix M (N x N)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0B7EC2C-0767-B944-A766-C822618E17B2}"/>
              </a:ext>
            </a:extLst>
          </p:cNvPr>
          <p:cNvSpPr txBox="1"/>
          <p:nvPr/>
        </p:nvSpPr>
        <p:spPr>
          <a:xfrm>
            <a:off x="3895068" y="1726542"/>
            <a:ext cx="1092286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Input vector V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A840B4-9844-6440-8067-53DECDB71C9E}"/>
              </a:ext>
            </a:extLst>
          </p:cNvPr>
          <p:cNvSpPr txBox="1"/>
          <p:nvPr/>
        </p:nvSpPr>
        <p:spPr>
          <a:xfrm>
            <a:off x="4971125" y="1725462"/>
            <a:ext cx="70339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Result R</a:t>
            </a:r>
            <a:endParaRPr kumimoji="1" lang="ko-KR" alt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D44EDA-E212-0A43-B522-D8C3E05F3493}"/>
              </a:ext>
            </a:extLst>
          </p:cNvPr>
          <p:cNvSpPr txBox="1"/>
          <p:nvPr/>
        </p:nvSpPr>
        <p:spPr>
          <a:xfrm>
            <a:off x="8273098" y="3843215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1A41533-7747-874D-A476-94DC6EA4EE30}"/>
              </a:ext>
            </a:extLst>
          </p:cNvPr>
          <p:cNvSpPr txBox="1"/>
          <p:nvPr/>
        </p:nvSpPr>
        <p:spPr>
          <a:xfrm>
            <a:off x="10419436" y="3822082"/>
            <a:ext cx="688329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Register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E99BBB-60DE-3944-B051-056B4F3B21B8}"/>
              </a:ext>
            </a:extLst>
          </p:cNvPr>
          <p:cNvSpPr txBox="1"/>
          <p:nvPr/>
        </p:nvSpPr>
        <p:spPr>
          <a:xfrm>
            <a:off x="3962575" y="6438793"/>
            <a:ext cx="3482300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Total execution cycles of MV = ((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)*(</a:t>
            </a:r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))*(N/T)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7575A6-81B8-CD43-8200-0D6F00290490}"/>
              </a:ext>
            </a:extLst>
          </p:cNvPr>
          <p:cNvSpPr txBox="1"/>
          <p:nvPr/>
        </p:nvSpPr>
        <p:spPr>
          <a:xfrm>
            <a:off x="748322" y="1884031"/>
            <a:ext cx="629981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TxT</a:t>
            </a:r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tile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F53C71C-337F-9A41-8C04-869765F4C7AD}"/>
              </a:ext>
            </a:extLst>
          </p:cNvPr>
          <p:cNvSpPr txBox="1"/>
          <p:nvPr/>
        </p:nvSpPr>
        <p:spPr>
          <a:xfrm>
            <a:off x="6966795" y="2577466"/>
            <a:ext cx="718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C’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489FBA-4F2B-7D42-8C04-80BE03955808}"/>
              </a:ext>
            </a:extLst>
          </p:cNvPr>
          <p:cNvSpPr txBox="1"/>
          <p:nvPr/>
        </p:nvSpPr>
        <p:spPr>
          <a:xfrm>
            <a:off x="7583908" y="3747920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A278AD-1972-DA42-B45A-6F2C923C24CA}"/>
              </a:ext>
            </a:extLst>
          </p:cNvPr>
          <p:cNvSpPr txBox="1"/>
          <p:nvPr/>
        </p:nvSpPr>
        <p:spPr>
          <a:xfrm>
            <a:off x="7997012" y="37546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2E8C5E-8AD3-4149-BCEC-9F8432C1FF52}"/>
              </a:ext>
            </a:extLst>
          </p:cNvPr>
          <p:cNvSpPr txBox="1"/>
          <p:nvPr/>
        </p:nvSpPr>
        <p:spPr>
          <a:xfrm>
            <a:off x="9386713" y="3397078"/>
            <a:ext cx="263214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DFE644-B4E7-184D-AF0D-808B81AF4A73}"/>
              </a:ext>
            </a:extLst>
          </p:cNvPr>
          <p:cNvSpPr txBox="1"/>
          <p:nvPr/>
        </p:nvSpPr>
        <p:spPr>
          <a:xfrm>
            <a:off x="3854064" y="3265211"/>
            <a:ext cx="39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7A74C0E-B230-5049-BDDC-168813FD8FA8}"/>
              </a:ext>
            </a:extLst>
          </p:cNvPr>
          <p:cNvSpPr txBox="1"/>
          <p:nvPr/>
        </p:nvSpPr>
        <p:spPr>
          <a:xfrm>
            <a:off x="4702305" y="3265211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endParaRPr kumimoji="1" lang="ko-KR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22514A-9AF1-B748-AE64-7CF054C24068}"/>
              </a:ext>
            </a:extLst>
          </p:cNvPr>
          <p:cNvCxnSpPr>
            <a:cxnSpLocks/>
          </p:cNvCxnSpPr>
          <p:nvPr/>
        </p:nvCxnSpPr>
        <p:spPr>
          <a:xfrm flipH="1">
            <a:off x="7997012" y="3333979"/>
            <a:ext cx="8850" cy="15323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DA7BF67A-2EF4-E94D-8FB3-2D12E44771ED}"/>
              </a:ext>
            </a:extLst>
          </p:cNvPr>
          <p:cNvCxnSpPr>
            <a:cxnSpLocks/>
          </p:cNvCxnSpPr>
          <p:nvPr/>
        </p:nvCxnSpPr>
        <p:spPr>
          <a:xfrm>
            <a:off x="7999364" y="3352006"/>
            <a:ext cx="31198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F277B6B-8D70-F94B-B527-613AD27A0BF4}"/>
              </a:ext>
            </a:extLst>
          </p:cNvPr>
          <p:cNvCxnSpPr>
            <a:cxnSpLocks/>
          </p:cNvCxnSpPr>
          <p:nvPr/>
        </p:nvCxnSpPr>
        <p:spPr>
          <a:xfrm>
            <a:off x="983820" y="6255791"/>
            <a:ext cx="10015278" cy="3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608C974-EB24-AF4D-9301-2702BB1322B6}"/>
              </a:ext>
            </a:extLst>
          </p:cNvPr>
          <p:cNvSpPr txBox="1"/>
          <p:nvPr/>
        </p:nvSpPr>
        <p:spPr>
          <a:xfrm>
            <a:off x="11063898" y="6100670"/>
            <a:ext cx="49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Time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1FDF764-D450-D243-A1A3-760C92DC0165}"/>
              </a:ext>
            </a:extLst>
          </p:cNvPr>
          <p:cNvSpPr txBox="1"/>
          <p:nvPr/>
        </p:nvSpPr>
        <p:spPr>
          <a:xfrm>
            <a:off x="1157074" y="5771442"/>
            <a:ext cx="718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C’ cycles</a:t>
            </a:r>
            <a:endParaRPr kumimoji="1" lang="ko-KR" altLang="en-US" sz="1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FA2D82-BE14-6040-99E9-70F668C519B9}"/>
              </a:ext>
            </a:extLst>
          </p:cNvPr>
          <p:cNvSpPr txBox="1"/>
          <p:nvPr/>
        </p:nvSpPr>
        <p:spPr>
          <a:xfrm>
            <a:off x="1783510" y="579760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79CE0A7-1B36-3644-A6A0-0ED67A1480C2}"/>
              </a:ext>
            </a:extLst>
          </p:cNvPr>
          <p:cNvGrpSpPr/>
          <p:nvPr/>
        </p:nvGrpSpPr>
        <p:grpSpPr>
          <a:xfrm>
            <a:off x="1185351" y="6071394"/>
            <a:ext cx="1235442" cy="184397"/>
            <a:chOff x="3246246" y="6158036"/>
            <a:chExt cx="1235442" cy="184397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0CF2DDA2-4A22-C64D-8CEC-1D847EF89273}"/>
                </a:ext>
              </a:extLst>
            </p:cNvPr>
            <p:cNvSpPr/>
            <p:nvPr/>
          </p:nvSpPr>
          <p:spPr>
            <a:xfrm>
              <a:off x="3246246" y="6162058"/>
              <a:ext cx="250837" cy="180375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2EE7E52-A218-1A46-9544-8CB155C96FE0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80092F6-F68F-1840-8C44-9D86983129FC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45C9A6C-56DC-DC46-818B-0A15D893DA34}"/>
              </a:ext>
            </a:extLst>
          </p:cNvPr>
          <p:cNvSpPr txBox="1"/>
          <p:nvPr/>
        </p:nvSpPr>
        <p:spPr>
          <a:xfrm>
            <a:off x="2133079" y="5793931"/>
            <a:ext cx="260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endParaRPr kumimoji="1" lang="ko-KR" altLang="en-US" sz="1200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8E53F98-E718-1449-9EE4-C2E2C0FC9E3A}"/>
              </a:ext>
            </a:extLst>
          </p:cNvPr>
          <p:cNvGrpSpPr/>
          <p:nvPr/>
        </p:nvGrpSpPr>
        <p:grpSpPr>
          <a:xfrm>
            <a:off x="2438366" y="6067723"/>
            <a:ext cx="1235442" cy="188068"/>
            <a:chOff x="3246246" y="6158036"/>
            <a:chExt cx="1235442" cy="188068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046D69D0-C3CB-5A48-BFE5-EA894FD77835}"/>
                </a:ext>
              </a:extLst>
            </p:cNvPr>
            <p:cNvSpPr/>
            <p:nvPr/>
          </p:nvSpPr>
          <p:spPr>
            <a:xfrm>
              <a:off x="3246246" y="6162058"/>
              <a:ext cx="285941" cy="18404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951ED23-BEB0-1C46-BE50-69CEFBE5F70D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DBEEBE3-961D-6340-ACFA-773657891341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F5FB5AE-BEBC-6149-8140-3EF343C85787}"/>
              </a:ext>
            </a:extLst>
          </p:cNvPr>
          <p:cNvSpPr txBox="1"/>
          <p:nvPr/>
        </p:nvSpPr>
        <p:spPr>
          <a:xfrm>
            <a:off x="1652865" y="557465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4D40B9F-303A-F445-B9EF-135D6C9AA549}"/>
              </a:ext>
            </a:extLst>
          </p:cNvPr>
          <p:cNvSpPr txBox="1"/>
          <p:nvPr/>
        </p:nvSpPr>
        <p:spPr>
          <a:xfrm>
            <a:off x="2892504" y="5581995"/>
            <a:ext cx="521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51532810-4A33-D44B-AFBF-17654E295E18}"/>
              </a:ext>
            </a:extLst>
          </p:cNvPr>
          <p:cNvGrpSpPr/>
          <p:nvPr/>
        </p:nvGrpSpPr>
        <p:grpSpPr>
          <a:xfrm>
            <a:off x="4550785" y="6064053"/>
            <a:ext cx="1235442" cy="191738"/>
            <a:chOff x="3246246" y="6158036"/>
            <a:chExt cx="1235442" cy="19173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47A38EF3-E3BA-6549-B11D-71E1C02445D8}"/>
                </a:ext>
              </a:extLst>
            </p:cNvPr>
            <p:cNvSpPr/>
            <p:nvPr/>
          </p:nvSpPr>
          <p:spPr>
            <a:xfrm>
              <a:off x="3246246" y="6162058"/>
              <a:ext cx="285941" cy="187716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9003353-B460-4846-8DED-EFC0C8089244}"/>
                </a:ext>
              </a:extLst>
            </p:cNvPr>
            <p:cNvSpPr/>
            <p:nvPr/>
          </p:nvSpPr>
          <p:spPr>
            <a:xfrm>
              <a:off x="3789948" y="6161706"/>
              <a:ext cx="342171" cy="177057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3048A8F-9426-F945-9741-716DDA02F19A}"/>
                </a:ext>
              </a:extLst>
            </p:cNvPr>
            <p:cNvSpPr/>
            <p:nvPr/>
          </p:nvSpPr>
          <p:spPr>
            <a:xfrm>
              <a:off x="4139517" y="6158036"/>
              <a:ext cx="342171" cy="17705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3A8F930-B3A6-D047-A767-3B38C1A73AC0}"/>
              </a:ext>
            </a:extLst>
          </p:cNvPr>
          <p:cNvSpPr txBox="1"/>
          <p:nvPr/>
        </p:nvSpPr>
        <p:spPr>
          <a:xfrm>
            <a:off x="4861024" y="5579079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Tile </a:t>
            </a:r>
            <a:r>
              <a:rPr kumimoji="1" lang="en-US" altLang="ko-KR" sz="1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N/T</a:t>
            </a:r>
            <a:endParaRPr kumimoji="1" lang="ko-KR" altLang="en-US" sz="1200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1A092A-08AE-A94D-B50E-20D9754F122C}"/>
              </a:ext>
            </a:extLst>
          </p:cNvPr>
          <p:cNvSpPr txBox="1"/>
          <p:nvPr/>
        </p:nvSpPr>
        <p:spPr>
          <a:xfrm>
            <a:off x="8223482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F730D89-D151-C546-8B3F-6FBC0869536F}"/>
              </a:ext>
            </a:extLst>
          </p:cNvPr>
          <p:cNvSpPr txBox="1"/>
          <p:nvPr/>
        </p:nvSpPr>
        <p:spPr>
          <a:xfrm>
            <a:off x="8526366" y="4171148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w12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D0F33E1-04A8-1446-AAE3-FE2090DCC515}"/>
              </a:ext>
            </a:extLst>
          </p:cNvPr>
          <p:cNvSpPr txBox="1"/>
          <p:nvPr/>
        </p:nvSpPr>
        <p:spPr>
          <a:xfrm>
            <a:off x="8218010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w21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25D65E-71B3-D44F-8A74-DF8A0347925D}"/>
              </a:ext>
            </a:extLst>
          </p:cNvPr>
          <p:cNvSpPr txBox="1"/>
          <p:nvPr/>
        </p:nvSpPr>
        <p:spPr>
          <a:xfrm>
            <a:off x="8520894" y="4681633"/>
            <a:ext cx="452368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w22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768C6FA-4B66-DE44-AD5A-E90484BBC41B}"/>
              </a:ext>
            </a:extLst>
          </p:cNvPr>
          <p:cNvSpPr txBox="1"/>
          <p:nvPr/>
        </p:nvSpPr>
        <p:spPr>
          <a:xfrm>
            <a:off x="8297192" y="5004310"/>
            <a:ext cx="644215" cy="276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Buffer2</a:t>
            </a:r>
            <a:endParaRPr kumimoji="1"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85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Quantization for low precision computation on neural networks</a:t>
            </a:r>
          </a:p>
          <a:p>
            <a:r>
              <a:rPr lang="en-US" altLang="ko-KR" dirty="0"/>
              <a:t>Introduction to the lab on Week 11</a:t>
            </a:r>
          </a:p>
          <a:p>
            <a:pPr lvl="1"/>
            <a:r>
              <a:rPr lang="en-US" altLang="ko-KR" dirty="0"/>
              <a:t>MV accelerator for 8-bit quantization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282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17638"/>
            <a:ext cx="11582400" cy="5303837"/>
          </a:xfrm>
        </p:spPr>
        <p:txBody>
          <a:bodyPr>
            <a:normAutofit/>
          </a:bodyPr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Quantization for low precision computation on neural networks</a:t>
            </a:r>
          </a:p>
          <a:p>
            <a:r>
              <a:rPr lang="en-US" altLang="ko-KR" dirty="0"/>
              <a:t>Introduction to the lab on Week 11</a:t>
            </a:r>
          </a:p>
          <a:p>
            <a:pPr lvl="1"/>
            <a:r>
              <a:rPr lang="en-US" altLang="ko-KR" dirty="0"/>
              <a:t>MV accelerator for 8-bit quantization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43334-4AB7-49CA-B52F-E6E20F79A69B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Calibri" panose="020F0502020204030204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197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F59BF-2DA9-EA4F-B8FA-BF7E1CD19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Appendix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9CCD81-E98B-E84F-A65B-02D9663B7D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7096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Fractional Exponent and Truncation in </a:t>
            </a:r>
            <a:r>
              <a:rPr lang="en-US" altLang="ko-KR" dirty="0" err="1"/>
              <a:t>LogQuant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Base</a:t>
            </a:r>
            <a:r>
              <a:rPr lang="en-US" altLang="ko-KR" baseline="30000" dirty="0" err="1"/>
              <a:t>exponent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10</a:t>
            </a:r>
            <a:r>
              <a:rPr lang="en-US" altLang="ko-KR" baseline="30000" dirty="0"/>
              <a:t>2</a:t>
            </a:r>
            <a:r>
              <a:rPr lang="en-US" altLang="ko-KR" dirty="0"/>
              <a:t>, 2</a:t>
            </a:r>
            <a:r>
              <a:rPr lang="en-US" altLang="ko-KR" baseline="30000" dirty="0"/>
              <a:t>3</a:t>
            </a:r>
            <a:r>
              <a:rPr lang="en-US" altLang="ko-KR" dirty="0"/>
              <a:t>, 2</a:t>
            </a:r>
            <a:r>
              <a:rPr lang="en-US" altLang="ko-KR" baseline="30000" dirty="0"/>
              <a:t>1/2</a:t>
            </a:r>
            <a:r>
              <a:rPr lang="en-US" altLang="ko-KR" dirty="0"/>
              <a:t>, …</a:t>
            </a:r>
          </a:p>
          <a:p>
            <a:r>
              <a:rPr lang="en-US" altLang="ko-KR" dirty="0"/>
              <a:t>Fractional exponent (</a:t>
            </a:r>
            <a:r>
              <a:rPr lang="en-US" altLang="ko-KR" dirty="0" err="1"/>
              <a:t>a.k.a</a:t>
            </a:r>
            <a:r>
              <a:rPr lang="en-US" altLang="ko-KR" dirty="0"/>
              <a:t> radical or rational exponent) is often used in </a:t>
            </a:r>
            <a:r>
              <a:rPr lang="en-US" altLang="ko-KR" dirty="0" err="1"/>
              <a:t>LogQuant</a:t>
            </a:r>
            <a:endParaRPr lang="en-US" altLang="ko-KR" dirty="0"/>
          </a:p>
          <a:p>
            <a:r>
              <a:rPr lang="en-US" altLang="ko-KR" dirty="0"/>
              <a:t>How to represent 2</a:t>
            </a:r>
            <a:r>
              <a:rPr lang="en-US" altLang="ko-KR" baseline="30000" dirty="0"/>
              <a:t>1/2</a:t>
            </a:r>
            <a:r>
              <a:rPr lang="en-US" altLang="ko-KR" dirty="0"/>
              <a:t>-base number?</a:t>
            </a:r>
          </a:p>
          <a:p>
            <a:pPr lvl="1"/>
            <a:r>
              <a:rPr lang="en-US" altLang="ko-KR" dirty="0"/>
              <a:t>2.5 in decimal (10-base) number =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en-US" altLang="ko-KR" dirty="0"/>
              <a:t>*10</a:t>
            </a:r>
            <a:r>
              <a:rPr lang="en-US" altLang="ko-KR" baseline="30000" dirty="0"/>
              <a:t>0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0070C0"/>
                </a:solidFill>
              </a:rPr>
              <a:t>5</a:t>
            </a:r>
            <a:r>
              <a:rPr lang="en-US" altLang="ko-KR" dirty="0"/>
              <a:t>*10</a:t>
            </a:r>
            <a:r>
              <a:rPr lang="en-US" altLang="ko-KR" baseline="30000" dirty="0"/>
              <a:t>-1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2.5 in binary (2-base) number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*2</a:t>
            </a:r>
            <a:r>
              <a:rPr lang="en-US" altLang="ko-KR" baseline="30000" dirty="0"/>
              <a:t>1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*2</a:t>
            </a:r>
            <a:r>
              <a:rPr lang="en-US" altLang="ko-KR" baseline="30000" dirty="0"/>
              <a:t>0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en-US" altLang="ko-KR" dirty="0"/>
              <a:t>*2</a:t>
            </a:r>
            <a:r>
              <a:rPr lang="en-US" altLang="ko-KR" baseline="30000" dirty="0"/>
              <a:t>-1</a:t>
            </a:r>
            <a:r>
              <a:rPr lang="en-US" altLang="ko-KR" dirty="0"/>
              <a:t> = 10.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2.5 in 2</a:t>
            </a:r>
            <a:r>
              <a:rPr lang="en-US" altLang="ko-KR" baseline="30000" dirty="0"/>
              <a:t>1/2</a:t>
            </a:r>
            <a:r>
              <a:rPr lang="en-US" altLang="ko-KR" dirty="0"/>
              <a:t>-base number =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*(2</a:t>
            </a:r>
            <a:r>
              <a:rPr lang="en-US" altLang="ko-KR" baseline="30000" dirty="0"/>
              <a:t>1/2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*(2</a:t>
            </a:r>
            <a:r>
              <a:rPr lang="en-US" altLang="ko-KR" baseline="30000" dirty="0"/>
              <a:t>1/2</a:t>
            </a:r>
            <a:r>
              <a:rPr lang="en-US" altLang="ko-KR" dirty="0"/>
              <a:t>)</a:t>
            </a:r>
            <a:r>
              <a:rPr lang="en-US" altLang="ko-KR" baseline="30000" dirty="0"/>
              <a:t>1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en-US" altLang="ko-KR" dirty="0"/>
              <a:t>*(2</a:t>
            </a:r>
            <a:r>
              <a:rPr lang="en-US" altLang="ko-KR" baseline="30000" dirty="0"/>
              <a:t>1/2</a:t>
            </a:r>
            <a:r>
              <a:rPr lang="en-US" altLang="ko-KR" dirty="0"/>
              <a:t>)</a:t>
            </a:r>
            <a:r>
              <a:rPr lang="en-US" altLang="ko-KR" baseline="30000" dirty="0"/>
              <a:t>0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70C0"/>
                </a:solidFill>
              </a:rPr>
              <a:t>0</a:t>
            </a:r>
            <a:r>
              <a:rPr lang="en-US" altLang="ko-KR" dirty="0"/>
              <a:t>*(2</a:t>
            </a:r>
            <a:r>
              <a:rPr lang="en-US" altLang="ko-KR" baseline="30000" dirty="0"/>
              <a:t>-1/2</a:t>
            </a:r>
            <a:r>
              <a:rPr lang="en-US" altLang="ko-KR" dirty="0"/>
              <a:t>)</a:t>
            </a:r>
            <a:r>
              <a:rPr lang="en-US" altLang="ko-KR" baseline="30000" dirty="0"/>
              <a:t>1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en-US" altLang="ko-KR" dirty="0"/>
              <a:t>*(2</a:t>
            </a:r>
            <a:r>
              <a:rPr lang="en-US" altLang="ko-KR" baseline="30000" dirty="0"/>
              <a:t>-1/2</a:t>
            </a:r>
            <a:r>
              <a:rPr lang="en-US" altLang="ko-KR" dirty="0"/>
              <a:t>)</a:t>
            </a:r>
            <a:r>
              <a:rPr lang="en-US" altLang="ko-KR" baseline="30000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=  100.</a:t>
            </a:r>
            <a:r>
              <a:rPr lang="en-US" altLang="ko-KR" dirty="0">
                <a:solidFill>
                  <a:srgbClr val="0070C0"/>
                </a:solidFill>
              </a:rPr>
              <a:t>01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How to perform quantization?</a:t>
            </a:r>
          </a:p>
          <a:p>
            <a:pPr lvl="1"/>
            <a:r>
              <a:rPr lang="en-US" altLang="ko-KR" dirty="0"/>
              <a:t>When truncation is adopted, only leading ‘1’ remains.</a:t>
            </a:r>
          </a:p>
          <a:p>
            <a:pPr lvl="1"/>
            <a:r>
              <a:rPr lang="en-US" altLang="ko-KR" dirty="0"/>
              <a:t>2.5 = 100.01 (base 2</a:t>
            </a:r>
            <a:r>
              <a:rPr lang="en-US" altLang="ko-KR" baseline="30000" dirty="0"/>
              <a:t>1/2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100.00 (after quantization)  </a:t>
            </a:r>
            <a:endParaRPr lang="ko-KR" altLang="en-US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815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Binary-Weight-Network Example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88" y="5470827"/>
            <a:ext cx="1581150" cy="47625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38200" y="1838889"/>
            <a:ext cx="9268684" cy="553327"/>
            <a:chOff x="755446" y="1786439"/>
            <a:chExt cx="9268684" cy="55332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446" y="1787316"/>
              <a:ext cx="4714875" cy="5524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5455" y="1786439"/>
              <a:ext cx="4638675" cy="533400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79" y="3038859"/>
            <a:ext cx="5781675" cy="2543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06754" y="4804052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x 2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40908" y="4439009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2094" y="2840534"/>
            <a:ext cx="527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W</a:t>
            </a:r>
            <a:endParaRPr lang="ko-KR" altLang="en-US" sz="2800" dirty="0">
              <a:latin typeface="Symbol" panose="05050102010706020507" pitchFamily="18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42139" y="3038859"/>
            <a:ext cx="42777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  <a:r>
              <a:rPr lang="en-US" altLang="ko-KR" sz="2400" dirty="0">
                <a:latin typeface="Symbol" panose="05050102010706020507" pitchFamily="18" charset="2"/>
                <a:cs typeface="Times New Roman" panose="02020603050405020304" pitchFamily="18" charset="0"/>
              </a:rPr>
              <a:t>a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(0.11x1-0.21x(-1) … -0.34x1+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-0.25x(-1)+0.61x1+…0.52x1)x</a:t>
            </a:r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endParaRPr lang="en-US" altLang="ko-KR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additions and subtractions!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64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What is quantization?</a:t>
            </a:r>
          </a:p>
          <a:p>
            <a:pPr lvl="1"/>
            <a:r>
              <a:rPr lang="en-US" altLang="ko-KR" dirty="0"/>
              <a:t>Reducing bit width of weight and activation (=feature map data), e.g., from 16-bit to 4-bit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98217" y="3341985"/>
            <a:ext cx="313961" cy="1132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63743" y="3718147"/>
            <a:ext cx="750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weight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98217" y="4896465"/>
            <a:ext cx="313961" cy="11327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8963" y="5272627"/>
            <a:ext cx="1002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activation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8" name="직선 화살표 연결선 7"/>
          <p:cNvCxnSpPr>
            <a:stCxn id="4" idx="3"/>
          </p:cNvCxnSpPr>
          <p:nvPr/>
        </p:nvCxnSpPr>
        <p:spPr>
          <a:xfrm>
            <a:off x="2712178" y="3908347"/>
            <a:ext cx="663490" cy="7584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3"/>
          </p:cNvCxnSpPr>
          <p:nvPr/>
        </p:nvCxnSpPr>
        <p:spPr>
          <a:xfrm flipV="1">
            <a:off x="2712178" y="4666774"/>
            <a:ext cx="663490" cy="7960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3375668" y="4222508"/>
            <a:ext cx="926155" cy="9261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9759" y="4500919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MUL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736169" y="4399170"/>
            <a:ext cx="572830" cy="5728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4399" y="450091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ADD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14" name="직선 화살표 연결선 13"/>
          <p:cNvCxnSpPr>
            <a:stCxn id="10" idx="6"/>
          </p:cNvCxnSpPr>
          <p:nvPr/>
        </p:nvCxnSpPr>
        <p:spPr>
          <a:xfrm>
            <a:off x="4301823" y="4685586"/>
            <a:ext cx="42718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4"/>
          <p:cNvCxnSpPr>
            <a:stCxn id="12" idx="6"/>
            <a:endCxn id="12" idx="0"/>
          </p:cNvCxnSpPr>
          <p:nvPr/>
        </p:nvCxnSpPr>
        <p:spPr>
          <a:xfrm flipH="1" flipV="1">
            <a:off x="5022584" y="4399170"/>
            <a:ext cx="286415" cy="286415"/>
          </a:xfrm>
          <a:prstGeom prst="curvedConnector4">
            <a:avLst>
              <a:gd name="adj1" fmla="val -79814"/>
              <a:gd name="adj2" fmla="val 179814"/>
            </a:avLst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5041" y="6332952"/>
            <a:ext cx="3666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Conventional convolution with 16bit data 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2631" y="6318518"/>
            <a:ext cx="3169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Convolution with narrow (4bit) data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655921" y="3527742"/>
            <a:ext cx="863390" cy="2355851"/>
          </a:xfrm>
          <a:prstGeom prst="rect">
            <a:avLst/>
          </a:prstGeom>
          <a:solidFill>
            <a:srgbClr val="C0000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738203" y="3341985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738203" y="3625166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738203" y="3908347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738203" y="4191528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07308" y="3718147"/>
            <a:ext cx="750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weight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72528" y="5272627"/>
            <a:ext cx="1002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activation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25" name="직선 화살표 연결선 24"/>
          <p:cNvCxnSpPr>
            <a:stCxn id="19" idx="3"/>
            <a:endCxn id="27" idx="2"/>
          </p:cNvCxnSpPr>
          <p:nvPr/>
        </p:nvCxnSpPr>
        <p:spPr>
          <a:xfrm>
            <a:off x="8052164" y="3483576"/>
            <a:ext cx="872684" cy="2883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32" idx="3"/>
            <a:endCxn id="27" idx="2"/>
          </p:cNvCxnSpPr>
          <p:nvPr/>
        </p:nvCxnSpPr>
        <p:spPr>
          <a:xfrm flipV="1">
            <a:off x="8052164" y="3771970"/>
            <a:ext cx="872684" cy="12890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8924848" y="3586985"/>
            <a:ext cx="351292" cy="369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963399" y="3639699"/>
            <a:ext cx="28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*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028898" y="4399170"/>
            <a:ext cx="572830" cy="5728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07128" y="4500919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ADD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cxnSp>
        <p:nvCxnSpPr>
          <p:cNvPr id="31" name="구부러진 연결선 30"/>
          <p:cNvCxnSpPr>
            <a:stCxn id="29" idx="6"/>
            <a:endCxn id="29" idx="0"/>
          </p:cNvCxnSpPr>
          <p:nvPr/>
        </p:nvCxnSpPr>
        <p:spPr>
          <a:xfrm flipH="1" flipV="1">
            <a:off x="10315313" y="4399170"/>
            <a:ext cx="286415" cy="286415"/>
          </a:xfrm>
          <a:prstGeom prst="curvedConnector4">
            <a:avLst>
              <a:gd name="adj1" fmla="val -79814"/>
              <a:gd name="adj2" fmla="val 179814"/>
            </a:avLst>
          </a:prstGeom>
          <a:ln w="254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738203" y="4919415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38203" y="5202596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38203" y="5485777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38203" y="5768958"/>
            <a:ext cx="313961" cy="2831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924848" y="4194497"/>
            <a:ext cx="351292" cy="369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924848" y="4802009"/>
            <a:ext cx="351292" cy="369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924848" y="5409520"/>
            <a:ext cx="351292" cy="36997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cxnSp>
        <p:nvCxnSpPr>
          <p:cNvPr id="39" name="직선 화살표 연결선 38"/>
          <p:cNvCxnSpPr>
            <a:stCxn id="20" idx="3"/>
            <a:endCxn id="36" idx="2"/>
          </p:cNvCxnSpPr>
          <p:nvPr/>
        </p:nvCxnSpPr>
        <p:spPr>
          <a:xfrm>
            <a:off x="8052164" y="3766757"/>
            <a:ext cx="872684" cy="6127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3"/>
            <a:endCxn id="36" idx="2"/>
          </p:cNvCxnSpPr>
          <p:nvPr/>
        </p:nvCxnSpPr>
        <p:spPr>
          <a:xfrm flipV="1">
            <a:off x="8052164" y="4379482"/>
            <a:ext cx="872684" cy="9647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1" idx="3"/>
            <a:endCxn id="37" idx="2"/>
          </p:cNvCxnSpPr>
          <p:nvPr/>
        </p:nvCxnSpPr>
        <p:spPr>
          <a:xfrm>
            <a:off x="8052164" y="4049938"/>
            <a:ext cx="872684" cy="937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34" idx="3"/>
            <a:endCxn id="37" idx="2"/>
          </p:cNvCxnSpPr>
          <p:nvPr/>
        </p:nvCxnSpPr>
        <p:spPr>
          <a:xfrm flipV="1">
            <a:off x="8052164" y="4986994"/>
            <a:ext cx="872684" cy="6403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38" idx="2"/>
          </p:cNvCxnSpPr>
          <p:nvPr/>
        </p:nvCxnSpPr>
        <p:spPr>
          <a:xfrm>
            <a:off x="8052164" y="4333119"/>
            <a:ext cx="872684" cy="126138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35" idx="3"/>
            <a:endCxn id="38" idx="2"/>
          </p:cNvCxnSpPr>
          <p:nvPr/>
        </p:nvCxnSpPr>
        <p:spPr>
          <a:xfrm flipV="1">
            <a:off x="8052164" y="5594505"/>
            <a:ext cx="872684" cy="3160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29" idx="2"/>
          </p:cNvCxnSpPr>
          <p:nvPr/>
        </p:nvCxnSpPr>
        <p:spPr>
          <a:xfrm>
            <a:off x="9276140" y="3777742"/>
            <a:ext cx="752758" cy="9078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endCxn id="29" idx="2"/>
          </p:cNvCxnSpPr>
          <p:nvPr/>
        </p:nvCxnSpPr>
        <p:spPr>
          <a:xfrm>
            <a:off x="9278367" y="4365046"/>
            <a:ext cx="750531" cy="3205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29" idx="2"/>
          </p:cNvCxnSpPr>
          <p:nvPr/>
        </p:nvCxnSpPr>
        <p:spPr>
          <a:xfrm flipV="1">
            <a:off x="9278367" y="4685585"/>
            <a:ext cx="750531" cy="3028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29" idx="2"/>
          </p:cNvCxnSpPr>
          <p:nvPr/>
        </p:nvCxnSpPr>
        <p:spPr>
          <a:xfrm flipV="1">
            <a:off x="9276140" y="4685585"/>
            <a:ext cx="752758" cy="90772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650837" y="3248795"/>
            <a:ext cx="468976" cy="2928168"/>
          </a:xfrm>
          <a:prstGeom prst="rect">
            <a:avLst/>
          </a:prstGeom>
          <a:solidFill>
            <a:srgbClr val="00B0F0">
              <a:alpha val="3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Calibri" panose="020F0502020204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29139" y="373924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16b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32728" y="5330509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16b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718693" y="3348167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18693" y="3626964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18693" y="390576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18693" y="4184559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05737" y="491798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05737" y="5196778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05737" y="547557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705737" y="5754373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Calibri" panose="020F0502020204030204" pitchFamily="34" charset="0"/>
              </a:rPr>
              <a:t>4b</a:t>
            </a:r>
            <a:endParaRPr lang="ko-KR" altLang="en-US" sz="1200" dirty="0">
              <a:latin typeface="Calibri" panose="020F0502020204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68930" y="4247211"/>
            <a:ext cx="28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*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962261" y="4850579"/>
            <a:ext cx="28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*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967792" y="5458091"/>
            <a:ext cx="285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*</a:t>
            </a:r>
            <a:endParaRPr lang="ko-KR" altLang="en-US" sz="16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2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(Cont’d): Quantization Trend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NVIDIA</a:t>
            </a:r>
          </a:p>
          <a:p>
            <a:pPr lvl="1"/>
            <a:r>
              <a:rPr lang="en-US" altLang="ko-KR" dirty="0"/>
              <a:t>P40 and P4 support int8, i.e., 8-bit integer for inference purposes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27350"/>
            <a:ext cx="5943600" cy="2124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0328" y="0"/>
            <a:ext cx="868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[https://devblogs.nvidia.com/parallelforall/mixed-precision-programming-cuda-8/]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686" y="2908212"/>
            <a:ext cx="59436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3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77011" y="21141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A[0]</a:t>
            </a:r>
          </a:p>
        </p:txBody>
      </p:sp>
      <p:sp>
        <p:nvSpPr>
          <p:cNvPr id="15363" name="TextBox 21"/>
          <p:cNvSpPr txBox="1">
            <a:spLocks noChangeArrowheads="1"/>
          </p:cNvSpPr>
          <p:nvPr/>
        </p:nvSpPr>
        <p:spPr bwMode="auto">
          <a:xfrm>
            <a:off x="510211" y="1885583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vector  A</a:t>
            </a:r>
          </a:p>
        </p:txBody>
      </p:sp>
      <p:sp>
        <p:nvSpPr>
          <p:cNvPr id="15364" name="TextBox 22"/>
          <p:cNvSpPr txBox="1">
            <a:spLocks noChangeArrowheads="1"/>
          </p:cNvSpPr>
          <p:nvPr/>
        </p:nvSpPr>
        <p:spPr bwMode="auto">
          <a:xfrm>
            <a:off x="510211" y="2952383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vector  B</a:t>
            </a:r>
          </a:p>
        </p:txBody>
      </p:sp>
      <p:sp>
        <p:nvSpPr>
          <p:cNvPr id="15365" name="TextBox 23"/>
          <p:cNvSpPr txBox="1">
            <a:spLocks noChangeArrowheads="1"/>
          </p:cNvSpPr>
          <p:nvPr/>
        </p:nvSpPr>
        <p:spPr bwMode="auto">
          <a:xfrm>
            <a:off x="510211" y="5009783"/>
            <a:ext cx="1219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9pPr>
          </a:lstStyle>
          <a:p>
            <a:pPr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solidFill>
                  <a:srgbClr val="000000"/>
                </a:solidFill>
                <a:ea typeface="굴림" panose="020B0600000101010101" pitchFamily="34" charset="-127"/>
              </a:rPr>
              <a:t>vector  C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67611" y="21141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A[1]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58211" y="21141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A[2]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48811" y="21141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A[3]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77011" y="3104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B[0]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567611" y="3104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B[1]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58211" y="3104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B[2]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548811" y="3104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B[3]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77011" y="5009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C[0]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567611" y="5009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C[1]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558211" y="5009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C[2]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548811" y="5009782"/>
            <a:ext cx="990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2060"/>
                </a:solidFill>
              </a:rPr>
              <a:t>C[3]</a:t>
            </a:r>
          </a:p>
        </p:txBody>
      </p:sp>
      <p:sp>
        <p:nvSpPr>
          <p:cNvPr id="45" name="Oval 44"/>
          <p:cNvSpPr/>
          <p:nvPr/>
        </p:nvSpPr>
        <p:spPr>
          <a:xfrm>
            <a:off x="1805611" y="4095382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2060"/>
                </a:solidFill>
              </a:rPr>
              <a:t>+</a:t>
            </a:r>
          </a:p>
        </p:txBody>
      </p:sp>
      <p:cxnSp>
        <p:nvCxnSpPr>
          <p:cNvPr id="47" name="Straight Arrow Connector 46"/>
          <p:cNvCxnSpPr>
            <a:endCxn id="45" idx="1"/>
          </p:cNvCxnSpPr>
          <p:nvPr/>
        </p:nvCxnSpPr>
        <p:spPr>
          <a:xfrm rot="16200000" flipH="1">
            <a:off x="1157911" y="3447682"/>
            <a:ext cx="1449388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7"/>
          </p:cNvCxnSpPr>
          <p:nvPr/>
        </p:nvCxnSpPr>
        <p:spPr>
          <a:xfrm rot="5400000">
            <a:off x="2032624" y="3942983"/>
            <a:ext cx="458788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5" idx="4"/>
            <a:endCxn id="38" idx="0"/>
          </p:cNvCxnSpPr>
          <p:nvPr/>
        </p:nvCxnSpPr>
        <p:spPr>
          <a:xfrm rot="5400000">
            <a:off x="1881812" y="4819283"/>
            <a:ext cx="3810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2796211" y="4095382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2060"/>
                </a:solidFill>
              </a:rPr>
              <a:t>+</a:t>
            </a:r>
          </a:p>
        </p:txBody>
      </p:sp>
      <p:cxnSp>
        <p:nvCxnSpPr>
          <p:cNvPr id="53" name="Straight Arrow Connector 52"/>
          <p:cNvCxnSpPr>
            <a:endCxn id="52" idx="1"/>
          </p:cNvCxnSpPr>
          <p:nvPr/>
        </p:nvCxnSpPr>
        <p:spPr>
          <a:xfrm rot="16200000" flipH="1">
            <a:off x="2148511" y="3447682"/>
            <a:ext cx="1449388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2" idx="7"/>
          </p:cNvCxnSpPr>
          <p:nvPr/>
        </p:nvCxnSpPr>
        <p:spPr>
          <a:xfrm rot="5400000">
            <a:off x="3023224" y="3942983"/>
            <a:ext cx="458788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4"/>
          </p:cNvCxnSpPr>
          <p:nvPr/>
        </p:nvCxnSpPr>
        <p:spPr>
          <a:xfrm rot="5400000">
            <a:off x="2872412" y="4819283"/>
            <a:ext cx="3810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3786811" y="4095382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2060"/>
                </a:solidFill>
              </a:rPr>
              <a:t>+</a:t>
            </a:r>
          </a:p>
        </p:txBody>
      </p:sp>
      <p:cxnSp>
        <p:nvCxnSpPr>
          <p:cNvPr id="57" name="Straight Arrow Connector 56"/>
          <p:cNvCxnSpPr>
            <a:endCxn id="56" idx="1"/>
          </p:cNvCxnSpPr>
          <p:nvPr/>
        </p:nvCxnSpPr>
        <p:spPr>
          <a:xfrm rot="16200000" flipH="1">
            <a:off x="3139111" y="3447682"/>
            <a:ext cx="1449388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6" idx="7"/>
          </p:cNvCxnSpPr>
          <p:nvPr/>
        </p:nvCxnSpPr>
        <p:spPr>
          <a:xfrm rot="5400000">
            <a:off x="4013824" y="3942983"/>
            <a:ext cx="458788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6" idx="4"/>
          </p:cNvCxnSpPr>
          <p:nvPr/>
        </p:nvCxnSpPr>
        <p:spPr>
          <a:xfrm rot="5400000">
            <a:off x="3863012" y="4819283"/>
            <a:ext cx="3810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777411" y="4095382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2060"/>
                </a:solidFill>
              </a:rPr>
              <a:t>+</a:t>
            </a:r>
          </a:p>
        </p:txBody>
      </p:sp>
      <p:cxnSp>
        <p:nvCxnSpPr>
          <p:cNvPr id="61" name="Straight Arrow Connector 60"/>
          <p:cNvCxnSpPr>
            <a:endCxn id="60" idx="1"/>
          </p:cNvCxnSpPr>
          <p:nvPr/>
        </p:nvCxnSpPr>
        <p:spPr>
          <a:xfrm rot="16200000" flipH="1">
            <a:off x="4129711" y="3447682"/>
            <a:ext cx="1449388" cy="158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0" idx="7"/>
          </p:cNvCxnSpPr>
          <p:nvPr/>
        </p:nvCxnSpPr>
        <p:spPr>
          <a:xfrm rot="5400000">
            <a:off x="5004424" y="3942983"/>
            <a:ext cx="458788" cy="15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4"/>
          </p:cNvCxnSpPr>
          <p:nvPr/>
        </p:nvCxnSpPr>
        <p:spPr>
          <a:xfrm rot="5400000">
            <a:off x="4853612" y="4819283"/>
            <a:ext cx="381000" cy="31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0" name="Title 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34" charset="-127"/>
              </a:rPr>
              <a:t>SIMD or Vector (Addition)</a:t>
            </a:r>
          </a:p>
        </p:txBody>
      </p:sp>
      <p:sp>
        <p:nvSpPr>
          <p:cNvPr id="15411" name="Slide Number Placeholder 7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981CE2-9A53-4120-AACC-3E2231713C9F}" type="slidenum">
              <a:rPr lang="en-US" altLang="ko-KR" sz="1400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7</a:t>
            </a:fld>
            <a:endParaRPr lang="en-US" altLang="ko-KR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412" name="Footer Placeholder 7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1200" dirty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© David Kirk/NVIDIA and Wen-</a:t>
            </a:r>
            <a:r>
              <a:rPr lang="en-US" altLang="ko-KR" sz="1200" dirty="0" err="1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mei</a:t>
            </a:r>
            <a:r>
              <a:rPr lang="en-US" altLang="ko-KR" sz="1200" dirty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 W. </a:t>
            </a:r>
            <a:r>
              <a:rPr lang="en-US" altLang="ko-KR" sz="1200" dirty="0" err="1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Hwu</a:t>
            </a:r>
            <a:r>
              <a:rPr lang="en-US" altLang="ko-KR" sz="1200" dirty="0">
                <a:solidFill>
                  <a:srgbClr val="000000"/>
                </a:solidFill>
                <a:ea typeface="굴림" panose="020B0600000101010101" pitchFamily="34" charset="-127"/>
                <a:cs typeface="Times New Roman" panose="02020603050405020304" pitchFamily="18" charset="0"/>
              </a:rPr>
              <a:t>, 2007-2011 ECE408/CS483, University of Illinois, Urbana-Champaign</a:t>
            </a: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04" y="1929585"/>
            <a:ext cx="5715000" cy="196215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804" y="4594418"/>
            <a:ext cx="5715000" cy="13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543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8" y="714876"/>
            <a:ext cx="11209744" cy="5462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33047" y="10694"/>
            <a:ext cx="155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[</a:t>
            </a:r>
            <a:r>
              <a:rPr lang="en-US" altLang="ko-KR" dirty="0" err="1">
                <a:latin typeface="Calibri" panose="020F0502020204030204" pitchFamily="34" charset="0"/>
              </a:rPr>
              <a:t>Migacz</a:t>
            </a:r>
            <a:r>
              <a:rPr lang="en-US" altLang="ko-KR" dirty="0">
                <a:latin typeface="Calibri" panose="020F0502020204030204" pitchFamily="34" charset="0"/>
              </a:rPr>
              <a:t>, 2017]</a:t>
            </a:r>
            <a:endParaRPr lang="ko-KR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31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689811"/>
            <a:ext cx="10553995" cy="59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55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438E2E0D-734F-4930-8B15-ACB92809B9F4}" vid="{00F0D65F-4041-4E67-B318-B1540A08318E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13477</TotalTime>
  <Words>2072</Words>
  <Application>Microsoft Macintosh PowerPoint</Application>
  <PresentationFormat>와이드스크린</PresentationFormat>
  <Paragraphs>418</Paragraphs>
  <Slides>42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굴림</vt:lpstr>
      <vt:lpstr>맑은 고딕</vt:lpstr>
      <vt:lpstr>Arial</vt:lpstr>
      <vt:lpstr>Calibri</vt:lpstr>
      <vt:lpstr>Palatino</vt:lpstr>
      <vt:lpstr>Symbol</vt:lpstr>
      <vt:lpstr>Tahoma</vt:lpstr>
      <vt:lpstr>Times New Roman</vt:lpstr>
      <vt:lpstr>Wingdings</vt:lpstr>
      <vt:lpstr>Office 테마</vt:lpstr>
      <vt:lpstr>테마1</vt:lpstr>
      <vt:lpstr>Low Precision Computation on Neural Networks (Week 11)</vt:lpstr>
      <vt:lpstr>Weekly Schedule</vt:lpstr>
      <vt:lpstr>Notice</vt:lpstr>
      <vt:lpstr>Agenda</vt:lpstr>
      <vt:lpstr>Introduction</vt:lpstr>
      <vt:lpstr>Introduction (Cont’d): Quantization Trend</vt:lpstr>
      <vt:lpstr>SIMD or Vector (Addition)</vt:lpstr>
      <vt:lpstr>PowerPoint 프레젠테이션</vt:lpstr>
      <vt:lpstr>PowerPoint 프레젠테이션</vt:lpstr>
      <vt:lpstr>32 and 16 bit Floating Point Representations</vt:lpstr>
      <vt:lpstr>Precision in Nvidia A100</vt:lpstr>
      <vt:lpstr>Quantization for Low Precision: Agenda</vt:lpstr>
      <vt:lpstr>Google’s Int8 Solution</vt:lpstr>
      <vt:lpstr>Quantization Example</vt:lpstr>
      <vt:lpstr>Integer Only Computation</vt:lpstr>
      <vt:lpstr>Quantization Example: Zero Matching Case as a Trade-off Between Computation Cost and Accuracy</vt:lpstr>
      <vt:lpstr>Quantization Flow</vt:lpstr>
      <vt:lpstr>Quantization for Low Precision: Agenda</vt:lpstr>
      <vt:lpstr>PowerPoint 프레젠테이션</vt:lpstr>
      <vt:lpstr>Quantization for int8 in NVIDIA TensorRT</vt:lpstr>
      <vt:lpstr>Quantization for int8 in NVIDIA TensorRT</vt:lpstr>
      <vt:lpstr>Kullback-Leibler (KL) Divergence</vt:lpstr>
      <vt:lpstr>Quantization for int8 in NVIDIA TensorRT</vt:lpstr>
      <vt:lpstr>Quantization for int8 in NVIDIA TensorRT</vt:lpstr>
      <vt:lpstr>Quantization for Low Precision: Agenda</vt:lpstr>
      <vt:lpstr>Logarithm-based Quantization (LogQuant)</vt:lpstr>
      <vt:lpstr>Logarithm-based Quantization (LogQuant)</vt:lpstr>
      <vt:lpstr>LogQuant for Weight (5b) and Activation (4b)</vt:lpstr>
      <vt:lpstr>Quantization for Low Precision: Agenda</vt:lpstr>
      <vt:lpstr>XNOR-Net</vt:lpstr>
      <vt:lpstr>Binary-Weight-Network</vt:lpstr>
      <vt:lpstr>How to Obtain B and a ?</vt:lpstr>
      <vt:lpstr>How to Obtain B and a ?</vt:lpstr>
      <vt:lpstr>Training for Binary-Weight-Network</vt:lpstr>
      <vt:lpstr>AlexNet Result</vt:lpstr>
      <vt:lpstr>ResNet and GoogLeNet</vt:lpstr>
      <vt:lpstr>MV Accelerator</vt:lpstr>
      <vt:lpstr>8-bit MV Accelerator Reduces Communication and Reduces Area w.r.t. 32-bit One</vt:lpstr>
      <vt:lpstr>Agenda</vt:lpstr>
      <vt:lpstr>Appendix</vt:lpstr>
      <vt:lpstr>Fractional Exponent and Truncation in LogQuant</vt:lpstr>
      <vt:lpstr>Binary-Weight-Network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Zynq</dc:title>
  <dc:creator>AD</dc:creator>
  <cp:lastModifiedBy>Microsoft Office User</cp:lastModifiedBy>
  <cp:revision>483</cp:revision>
  <dcterms:created xsi:type="dcterms:W3CDTF">2017-03-17T11:40:04Z</dcterms:created>
  <dcterms:modified xsi:type="dcterms:W3CDTF">2020-05-21T07:46:51Z</dcterms:modified>
</cp:coreProperties>
</file>